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9" r:id="rId5"/>
  </p:sldMasterIdLst>
  <p:notesMasterIdLst>
    <p:notesMasterId r:id="rId45"/>
  </p:notesMasterIdLst>
  <p:handoutMasterIdLst>
    <p:handoutMasterId r:id="rId46"/>
  </p:handoutMasterIdLst>
  <p:sldIdLst>
    <p:sldId id="311" r:id="rId6"/>
    <p:sldId id="256" r:id="rId7"/>
    <p:sldId id="257" r:id="rId8"/>
    <p:sldId id="259" r:id="rId9"/>
    <p:sldId id="310" r:id="rId10"/>
    <p:sldId id="260" r:id="rId11"/>
    <p:sldId id="297" r:id="rId12"/>
    <p:sldId id="261" r:id="rId13"/>
    <p:sldId id="262" r:id="rId14"/>
    <p:sldId id="303" r:id="rId15"/>
    <p:sldId id="304" r:id="rId16"/>
    <p:sldId id="263" r:id="rId17"/>
    <p:sldId id="264" r:id="rId18"/>
    <p:sldId id="286" r:id="rId19"/>
    <p:sldId id="266" r:id="rId20"/>
    <p:sldId id="287" r:id="rId21"/>
    <p:sldId id="269" r:id="rId22"/>
    <p:sldId id="288" r:id="rId23"/>
    <p:sldId id="289" r:id="rId24"/>
    <p:sldId id="290" r:id="rId25"/>
    <p:sldId id="291" r:id="rId26"/>
    <p:sldId id="296" r:id="rId27"/>
    <p:sldId id="275" r:id="rId28"/>
    <p:sldId id="295" r:id="rId29"/>
    <p:sldId id="274" r:id="rId30"/>
    <p:sldId id="300" r:id="rId31"/>
    <p:sldId id="308" r:id="rId32"/>
    <p:sldId id="307" r:id="rId33"/>
    <p:sldId id="294" r:id="rId34"/>
    <p:sldId id="301" r:id="rId35"/>
    <p:sldId id="305" r:id="rId36"/>
    <p:sldId id="306" r:id="rId37"/>
    <p:sldId id="299" r:id="rId38"/>
    <p:sldId id="276" r:id="rId39"/>
    <p:sldId id="302" r:id="rId40"/>
    <p:sldId id="292" r:id="rId41"/>
    <p:sldId id="309" r:id="rId42"/>
    <p:sldId id="270" r:id="rId43"/>
    <p:sldId id="267" r:id="rId4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2486"/>
    <a:srgbClr val="642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 horzBarState="maximized">
    <p:restoredLeft sz="248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4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6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D16FB3-B9F3-407A-AD85-190637EE20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b="1" dirty="0"/>
              <a:t>2022 Celebrating a Second Chance at Life Survivorship Symposium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31FCF3-2D02-43DE-B933-3ED31384A4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b="1" dirty="0" err="1"/>
              <a:t>Bmtinfonet.org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518FB-69F3-40F1-BFA5-81A66B500A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b="1" dirty="0"/>
              <a:t>Beth </a:t>
            </a:r>
            <a:r>
              <a:rPr lang="en-US" b="1" dirty="0" err="1"/>
              <a:t>Colaluca</a:t>
            </a:r>
            <a:r>
              <a:rPr lang="en-US" b="1" dirty="0"/>
              <a:t> PhD</a:t>
            </a:r>
            <a:endParaRPr lang="en-US" b="1" dirty="0">
              <a:cs typeface="Calibri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72869-579E-4BCD-BBB6-65967F06F5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E2010A-DDDA-419D-AB83-CC1590992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66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681D5E-4358-4886-B706-8EE355BE3972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41DF15-6C04-4515-B6D2-AA9AF1180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9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EE5F5B-83AD-478D-85E1-4BE7160AAC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6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1562027-1B34-0041-BF9B-700A69CDFFA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F4FB4-F37E-428E-937E-5CD370C54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80D1C-15C4-4401-A3FD-1BD2AA0ED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A4972-828D-4944-86D6-0EB7364A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42CEDA-4EDA-46A2-8A9B-223A05A0B6FA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277BD-11C5-4516-ACF2-83A099A95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5318A-DF11-492C-9BE9-C88419D3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840FCF-7A89-4B6B-BB8E-DA81B616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23A09-A4F5-475A-9CC9-7A692D69D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33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37A85-6474-4197-9175-E63DB2184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71EA-B314-499C-BCC3-11A84AD2E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42CEDA-4EDA-46A2-8A9B-223A05A0B6FA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213F0-3FBE-419B-8C3B-F524B9AAD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4B9FF-3D12-46D2-A678-80521C40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840FCF-7A89-4B6B-BB8E-DA81B616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9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6EBE45-4226-4486-BD5E-467708C4A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0A11B-DE4C-4583-9F8A-2CC92FF1E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D6FDD-173B-4598-BC76-E13F7671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42CEDA-4EDA-46A2-8A9B-223A05A0B6FA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B4222-79FB-4DF0-A60C-D2F9799E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60A80-E0C4-4E32-B733-08E1ACB2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840FCF-7A89-4B6B-BB8E-DA81B616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11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CEDA-4EDA-46A2-8A9B-223A05A0B6FA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FCF-7A89-4B6B-BB8E-DA81B616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0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10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CEDA-4EDA-46A2-8A9B-223A05A0B6FA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FCF-7A89-4B6B-BB8E-DA81B616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54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CEDA-4EDA-46A2-8A9B-223A05A0B6FA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FCF-7A89-4B6B-BB8E-DA81B616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83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CEDA-4EDA-46A2-8A9B-223A05A0B6FA}" type="datetimeFigureOut">
              <a:rPr lang="en-US" smtClean="0"/>
              <a:t>4/27/22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FCF-7A89-4B6B-BB8E-DA81B616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77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CEDA-4EDA-46A2-8A9B-223A05A0B6FA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FCF-7A89-4B6B-BB8E-DA81B616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06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CEDA-4EDA-46A2-8A9B-223A05A0B6FA}" type="datetimeFigureOut">
              <a:rPr lang="en-US" smtClean="0"/>
              <a:t>4/27/22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FCF-7A89-4B6B-BB8E-DA81B616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4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CEDA-4EDA-46A2-8A9B-223A05A0B6FA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FCF-7A89-4B6B-BB8E-DA81B616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4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F0B0-83DF-4999-95DE-57D8DC75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33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0085-DE57-44EC-8C22-8F8AA4290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564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FCF-7A89-4B6B-BB8E-DA81B61655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CEDA-4EDA-46A2-8A9B-223A05A0B6FA}" type="datetimeFigureOut">
              <a:rPr lang="en-US" smtClean="0"/>
              <a:t>4/27/22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38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95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2626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88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399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74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CEDA-4EDA-46A2-8A9B-223A05A0B6FA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FCF-7A89-4B6B-BB8E-DA81B616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34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CEDA-4EDA-46A2-8A9B-223A05A0B6FA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FCF-7A89-4B6B-BB8E-DA81B616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EEF11-9DB6-4D9B-9D84-45BF0E2E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B988A-B432-4D81-B0FE-66A5E19FE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CDC14-438B-453C-B185-C873700F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42CEDA-4EDA-46A2-8A9B-223A05A0B6FA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98FAE-B717-4632-992D-0E67E9C9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AAC7E-896A-4645-928F-51F49F0C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840FCF-7A89-4B6B-BB8E-DA81B616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8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3AD8-B946-47BC-9795-3B15C997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33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96D54-D154-4FEB-876E-62CF60D92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5B89E-B724-4AEC-9F35-A376A4018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D4C37-0B47-4ECA-B559-CEC74735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42CEDA-4EDA-46A2-8A9B-223A05A0B6FA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6C218-8B1A-4D42-98B6-D3621DF7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F7AAA-FB12-4079-89DD-584DC3A6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840FCF-7A89-4B6B-BB8E-DA81B616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1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D60-F3A0-4E20-B96F-5575D7F73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1506A-63BA-4D61-ABF1-E6A5D2737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B83C6-0A62-4723-ADDB-7B84D4121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39C6C5-C85E-4ECF-8D51-887BB0AF3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7DC87-8D96-4B7D-9BF7-3E601F49C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F6A5A8-B5F9-48D7-8C95-2EEC9D54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42CEDA-4EDA-46A2-8A9B-223A05A0B6FA}" type="datetimeFigureOut">
              <a:rPr lang="en-US" smtClean="0"/>
              <a:t>4/27/22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1CE48-0C5D-4239-BC71-579DD6656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E2387D-10AE-4218-A7C2-7AF2EF79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840FCF-7A89-4B6B-BB8E-DA81B616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6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69A4-3950-4078-9A86-B1E206F8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33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182323-83E2-4376-883A-8506FEAE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42CEDA-4EDA-46A2-8A9B-223A05A0B6FA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33BA7-E1B6-49E6-89C3-A9CD4ABF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4652C-79EF-421B-BCE3-5E3F7028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840FCF-7A89-4B6B-BB8E-DA81B616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080EFC-8FBC-44B5-ACD0-9FEECFBD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42CEDA-4EDA-46A2-8A9B-223A05A0B6FA}" type="datetimeFigureOut">
              <a:rPr lang="en-US" smtClean="0"/>
              <a:t>4/27/22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6722B-7FA9-49E5-A4E1-6C50C40F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8DF12-7151-4FAE-8188-F1074028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840FCF-7A89-4B6B-BB8E-DA81B616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3186-B2DC-4AAA-ACA4-50CB1F953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39188-D0D6-4DCF-9D20-A9E72FD78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1EF2-1E4D-4861-AA33-5B5052C1A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E8220-6DBB-4FB2-996D-133F15D5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42CEDA-4EDA-46A2-8A9B-223A05A0B6FA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B964C-E252-4897-9AEA-5FB0BE53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96238-47E4-4D58-97A5-3765AC62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840FCF-7A89-4B6B-BB8E-DA81B616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9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7B48-93F4-47C3-96E7-CD84C33A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0420B-1D52-48D6-9C08-F4C992F48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7C429-CDEC-49D9-9EAD-F6C2C4081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1643F-B424-418D-A6F8-DCF09A7D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42CEDA-4EDA-46A2-8A9B-223A05A0B6FA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91D55-7F78-4016-99A1-2F04DFCF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6489F-0AD5-4223-857F-B2157778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840FCF-7A89-4B6B-BB8E-DA81B616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1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2A1BC-E732-4084-8A16-D57E954ED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935" y="1825625"/>
            <a:ext cx="10763865" cy="2726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A5C3D1-51A0-4BD0-913F-52E8798D9CBB}"/>
              </a:ext>
            </a:extLst>
          </p:cNvPr>
          <p:cNvCxnSpPr/>
          <p:nvPr userDrawn="1"/>
        </p:nvCxnSpPr>
        <p:spPr>
          <a:xfrm>
            <a:off x="0" y="238845"/>
            <a:ext cx="12192000" cy="12828"/>
          </a:xfrm>
          <a:prstGeom prst="line">
            <a:avLst/>
          </a:prstGeom>
          <a:ln w="508000">
            <a:solidFill>
              <a:srgbClr val="3F0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74BA7454-442A-4FF4-9AA1-4FE9D9DD3EDD}"/>
              </a:ext>
            </a:extLst>
          </p:cNvPr>
          <p:cNvSpPr txBox="1">
            <a:spLocks/>
          </p:cNvSpPr>
          <p:nvPr userDrawn="1"/>
        </p:nvSpPr>
        <p:spPr>
          <a:xfrm>
            <a:off x="471118" y="786163"/>
            <a:ext cx="7568886" cy="5175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3F00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 Text</a:t>
            </a:r>
          </a:p>
          <a:p>
            <a:pPr marL="0" indent="0">
              <a:buNone/>
            </a:pPr>
            <a:r>
              <a:rPr lang="en-US" dirty="0">
                <a:solidFill>
                  <a:srgbClr val="3F0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401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8BCBA9-94B2-4BE1-AAD2-12441F664563}"/>
              </a:ext>
            </a:extLst>
          </p:cNvPr>
          <p:cNvCxnSpPr/>
          <p:nvPr userDrawn="1"/>
        </p:nvCxnSpPr>
        <p:spPr>
          <a:xfrm flipV="1">
            <a:off x="0" y="533881"/>
            <a:ext cx="12192000" cy="25656"/>
          </a:xfrm>
          <a:prstGeom prst="line">
            <a:avLst/>
          </a:prstGeom>
          <a:ln w="79375">
            <a:solidFill>
              <a:srgbClr val="CEE00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623FB-3201-4E66-9FBF-4AE7EE632DBC}"/>
              </a:ext>
            </a:extLst>
          </p:cNvPr>
          <p:cNvCxnSpPr>
            <a:cxnSpLocks/>
          </p:cNvCxnSpPr>
          <p:nvPr userDrawn="1"/>
        </p:nvCxnSpPr>
        <p:spPr>
          <a:xfrm flipV="1">
            <a:off x="-9331" y="5969530"/>
            <a:ext cx="9778482" cy="25656"/>
          </a:xfrm>
          <a:prstGeom prst="line">
            <a:avLst/>
          </a:prstGeom>
          <a:ln w="79375">
            <a:solidFill>
              <a:srgbClr val="CEE00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EE60B212-7A3E-456B-8ACE-B0031AAC271C}"/>
              </a:ext>
            </a:extLst>
          </p:cNvPr>
          <p:cNvSpPr txBox="1">
            <a:spLocks/>
          </p:cNvSpPr>
          <p:nvPr userDrawn="1"/>
        </p:nvSpPr>
        <p:spPr>
          <a:xfrm>
            <a:off x="454090" y="6286020"/>
            <a:ext cx="5641910" cy="3951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i="1" u="none" strike="noStrike" baseline="30000" dirty="0">
                <a:solidFill>
                  <a:srgbClr val="2DD1FF"/>
                </a:solidFill>
                <a:latin typeface="Trebuchet MS" panose="020B0603020202020204" pitchFamily="34" charset="0"/>
              </a:rPr>
              <a:t>Celebrating a Second Chance at Life  </a:t>
            </a:r>
            <a:r>
              <a:rPr lang="en-US" sz="3200" b="1" i="1" u="none" strike="noStrike" baseline="30000" dirty="0">
                <a:solidFill>
                  <a:srgbClr val="401777"/>
                </a:solidFill>
                <a:latin typeface="Trebuchet MS" panose="020B0603020202020204" pitchFamily="34" charset="0"/>
              </a:rPr>
              <a:t>2022</a:t>
            </a:r>
            <a:endParaRPr lang="en-US" sz="3200" dirty="0">
              <a:solidFill>
                <a:srgbClr val="401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597C51E-362C-41BE-B6D5-1162AB3D860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785" y="5912449"/>
            <a:ext cx="2006077" cy="79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5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1623FB-3201-4E66-9FBF-4AE7EE632DBC}"/>
              </a:ext>
            </a:extLst>
          </p:cNvPr>
          <p:cNvCxnSpPr>
            <a:cxnSpLocks/>
          </p:cNvCxnSpPr>
          <p:nvPr userDrawn="1"/>
        </p:nvCxnSpPr>
        <p:spPr>
          <a:xfrm>
            <a:off x="-9331" y="6467127"/>
            <a:ext cx="12201331" cy="0"/>
          </a:xfrm>
          <a:prstGeom prst="line">
            <a:avLst/>
          </a:prstGeom>
          <a:ln w="19050">
            <a:solidFill>
              <a:srgbClr val="CEE00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Subtitle 2">
            <a:extLst>
              <a:ext uri="{FF2B5EF4-FFF2-40B4-BE49-F238E27FC236}">
                <a16:creationId xmlns:a16="http://schemas.microsoft.com/office/drawing/2014/main" id="{EE60B212-7A3E-456B-8ACE-B0031AAC271C}"/>
              </a:ext>
            </a:extLst>
          </p:cNvPr>
          <p:cNvSpPr txBox="1">
            <a:spLocks/>
          </p:cNvSpPr>
          <p:nvPr userDrawn="1"/>
        </p:nvSpPr>
        <p:spPr>
          <a:xfrm>
            <a:off x="196644" y="6545791"/>
            <a:ext cx="6312309" cy="33554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1" u="none" strike="noStrike" baseline="30000" dirty="0">
                <a:solidFill>
                  <a:srgbClr val="2DD1FF"/>
                </a:solidFill>
                <a:latin typeface="Trebuchet MS" panose="020B0603020202020204" pitchFamily="34" charset="0"/>
              </a:rPr>
              <a:t>BMT </a:t>
            </a:r>
            <a:r>
              <a:rPr lang="en-US" sz="2000" b="1" i="1" u="none" strike="noStrike" baseline="30000" dirty="0" err="1">
                <a:solidFill>
                  <a:srgbClr val="2DD1FF"/>
                </a:solidFill>
                <a:latin typeface="Trebuchet MS" panose="020B0603020202020204" pitchFamily="34" charset="0"/>
              </a:rPr>
              <a:t>InfoNet</a:t>
            </a:r>
            <a:r>
              <a:rPr lang="en-US" sz="2000" b="1" i="1" u="none" strike="noStrike" baseline="30000" dirty="0">
                <a:solidFill>
                  <a:srgbClr val="2DD1FF"/>
                </a:solidFill>
                <a:latin typeface="Trebuchet MS" panose="020B0603020202020204" pitchFamily="34" charset="0"/>
              </a:rPr>
              <a:t> Celebrating a Second Chance at Life Survivorship Symposium</a:t>
            </a:r>
            <a:endParaRPr lang="en-US" sz="2000" dirty="0">
              <a:solidFill>
                <a:srgbClr val="401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5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sabilityrightstx.org/" TargetMode="External"/><Relationship Id="rId3" Type="http://schemas.openxmlformats.org/officeDocument/2006/relationships/hyperlink" Target="https://ies.ed.gov/ncee/wwc/" TargetMode="External"/><Relationship Id="rId7" Type="http://schemas.openxmlformats.org/officeDocument/2006/relationships/hyperlink" Target="http://www.navigatelifetexas.org/" TargetMode="External"/><Relationship Id="rId2" Type="http://schemas.openxmlformats.org/officeDocument/2006/relationships/hyperlink" Target="http://www.wrightslaw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at.collegeboard.com/register/for-students-with-disabilities" TargetMode="External"/><Relationship Id="rId5" Type="http://schemas.openxmlformats.org/officeDocument/2006/relationships/hyperlink" Target="http://www.pacer.org/" TargetMode="External"/><Relationship Id="rId4" Type="http://schemas.openxmlformats.org/officeDocument/2006/relationships/hyperlink" Target="https://ies.ed.gov/ncee/wwc" TargetMode="External"/><Relationship Id="rId9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0" y="1313304"/>
            <a:ext cx="12192000" cy="0"/>
          </a:xfrm>
          <a:prstGeom prst="line">
            <a:avLst/>
          </a:prstGeom>
          <a:ln w="508000" cap="flat">
            <a:solidFill>
              <a:srgbClr val="3F0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948364" y="2039930"/>
            <a:ext cx="9626745" cy="224376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cs typeface="Arial"/>
              </a:rPr>
              <a:t>Helping Your Child with Attention, Organization and School after Transplant</a:t>
            </a:r>
          </a:p>
          <a:p>
            <a:br>
              <a:rPr lang="en-US" dirty="0"/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54903" y="3617014"/>
            <a:ext cx="6685763" cy="12275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39694">
              <a:spcBef>
                <a:spcPts val="918"/>
              </a:spcBef>
              <a:buNone/>
            </a:pPr>
            <a:r>
              <a:rPr lang="en-US" dirty="0">
                <a:solidFill>
                  <a:srgbClr val="3F0077"/>
                </a:solidFill>
                <a:latin typeface="Arial"/>
                <a:cs typeface="Arial"/>
              </a:rPr>
              <a:t>Celebrating a Second Chance at Life Survivorship Symposium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0" y="1605460"/>
            <a:ext cx="12192000" cy="0"/>
          </a:xfrm>
          <a:prstGeom prst="line">
            <a:avLst/>
          </a:prstGeom>
          <a:ln w="79375">
            <a:solidFill>
              <a:srgbClr val="CEE007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0" y="6451394"/>
            <a:ext cx="12192000" cy="0"/>
          </a:xfrm>
          <a:prstGeom prst="line">
            <a:avLst/>
          </a:prstGeom>
          <a:ln w="79375">
            <a:solidFill>
              <a:srgbClr val="CEE007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6070189"/>
            <a:ext cx="12446000" cy="93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98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900" baseline="30000" dirty="0">
                <a:solidFill>
                  <a:prstClr val="black"/>
                </a:solidFill>
                <a:latin typeface="Proxima Nova" panose="02000506030000020004" pitchFamily="2" charset="0"/>
                <a:ea typeface="ＭＳ Ｐゴシック" panose="020B0600070205080204" pitchFamily="34" charset="-128"/>
              </a:rPr>
              <a:t> </a:t>
            </a:r>
          </a:p>
          <a:p>
            <a:pPr algn="ctr" defTabSz="4198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66" i="1" baseline="30000" dirty="0">
                <a:solidFill>
                  <a:prstClr val="black"/>
                </a:solidFill>
                <a:latin typeface="Proxima Nova" panose="02000506030000020004" pitchFamily="2" charset="0"/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33169" y="6524787"/>
            <a:ext cx="184731" cy="427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98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66" baseline="30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31BEAED-300D-C949-BB19-3D498A8F7965}"/>
              </a:ext>
            </a:extLst>
          </p:cNvPr>
          <p:cNvSpPr txBox="1">
            <a:spLocks/>
          </p:cNvSpPr>
          <p:nvPr/>
        </p:nvSpPr>
        <p:spPr>
          <a:xfrm>
            <a:off x="859246" y="5242792"/>
            <a:ext cx="3373560" cy="446035"/>
          </a:xfrm>
          <a:prstGeom prst="rect">
            <a:avLst/>
          </a:prstGeom>
        </p:spPr>
        <p:txBody>
          <a:bodyPr vert="horz" lIns="93345" tIns="46672" rIns="93345" bIns="46672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39694">
              <a:spcBef>
                <a:spcPts val="918"/>
              </a:spcBef>
            </a:pPr>
            <a:r>
              <a:rPr lang="en-US" dirty="0">
                <a:latin typeface="Arial"/>
                <a:cs typeface="Arial"/>
              </a:rPr>
              <a:t>April 30 - May 6, 2022</a:t>
            </a:r>
          </a:p>
          <a:p>
            <a:pPr defTabSz="839694">
              <a:spcBef>
                <a:spcPts val="918"/>
              </a:spcBef>
            </a:pPr>
            <a:endParaRPr lang="en-US" sz="2859" i="1" dirty="0">
              <a:solidFill>
                <a:prstClr val="black"/>
              </a:solidFill>
              <a:latin typeface="Proxima Nova" panose="0200050603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232C26-9704-BE48-AA28-35CCB4596108}"/>
              </a:ext>
            </a:extLst>
          </p:cNvPr>
          <p:cNvSpPr txBox="1"/>
          <p:nvPr/>
        </p:nvSpPr>
        <p:spPr>
          <a:xfrm>
            <a:off x="7485888" y="5388864"/>
            <a:ext cx="3791712" cy="10695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839694">
              <a:spcBef>
                <a:spcPts val="918"/>
              </a:spcBef>
            </a:pPr>
            <a:r>
              <a:rPr lang="en-US" sz="2000" b="1" dirty="0"/>
              <a:t>Beth Colaluca PhD</a:t>
            </a:r>
            <a:endParaRPr lang="en-US" sz="2000" b="1" dirty="0">
              <a:latin typeface="Calibri"/>
              <a:cs typeface="Calibri"/>
            </a:endParaRPr>
          </a:p>
          <a:p>
            <a:pPr algn="ctr" defTabSz="839694">
              <a:spcBef>
                <a:spcPts val="918"/>
              </a:spcBef>
            </a:pPr>
            <a:r>
              <a:rPr lang="en-US" dirty="0">
                <a:latin typeface="Arial"/>
                <a:cs typeface="Arial"/>
              </a:rPr>
              <a:t>Cook Children's Medical Center</a:t>
            </a:r>
            <a:endParaRPr lang="en-US" dirty="0">
              <a:latin typeface="Arial"/>
              <a:ea typeface="Arial" charset="0"/>
              <a:cs typeface="Arial"/>
            </a:endParaRPr>
          </a:p>
          <a:p>
            <a:pPr algn="ctr"/>
            <a:endParaRPr lang="en-US" dirty="0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DBB96001-DFF4-4D87-977A-FAD436931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689" y="3271520"/>
            <a:ext cx="2743200" cy="2057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69698F-C3AC-0446-95FB-C4F9E3D15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82" y="192735"/>
            <a:ext cx="1849415" cy="75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0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Functioning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6909"/>
            <a:ext cx="8596668" cy="4624454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Word recognition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Reading comprehension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Reading fluency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Math computation               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Math problem solving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Math fluency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Spelling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Expressive writing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Writing fluency</a:t>
            </a:r>
          </a:p>
          <a:p>
            <a:endParaRPr lang="en-US" dirty="0"/>
          </a:p>
        </p:txBody>
      </p:sp>
      <p:pic>
        <p:nvPicPr>
          <p:cNvPr id="4" name="Picture 2" descr="\\ccmc\ccmc\CCMC\NPSY\BethC\Documents\My Pictures\Presentation photos\girl-scholar-10012781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16910"/>
            <a:ext cx="2514600" cy="348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Cook-Childrens-signature-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98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45276"/>
            <a:ext cx="8596668" cy="4196086"/>
          </a:xfrm>
        </p:spPr>
        <p:txBody>
          <a:bodyPr/>
          <a:lstStyle/>
          <a:p>
            <a:pPr lvl="1">
              <a:spcBef>
                <a:spcPts val="1800"/>
              </a:spcBef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basic response to stimuli</a:t>
            </a:r>
          </a:p>
          <a:p>
            <a:pPr lvl="1">
              <a:spcBef>
                <a:spcPts val="1800"/>
              </a:spcBef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Divided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multi-tasking</a:t>
            </a:r>
          </a:p>
          <a:p>
            <a:pPr lvl="1">
              <a:spcBef>
                <a:spcPts val="1800"/>
              </a:spcBef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Selective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filtering out non-essential info</a:t>
            </a:r>
          </a:p>
          <a:p>
            <a:pPr lvl="1">
              <a:spcBef>
                <a:spcPts val="1800"/>
              </a:spcBef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Sustained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maintaining focus over time</a:t>
            </a:r>
          </a:p>
          <a:p>
            <a:pPr lvl="1">
              <a:spcBef>
                <a:spcPts val="1800"/>
              </a:spcBef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Alternating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changing tasks quickly</a:t>
            </a:r>
          </a:p>
          <a:p>
            <a:endParaRPr lang="en-US" dirty="0"/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408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Functioning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7525"/>
            <a:ext cx="8596668" cy="4533838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Higher level cognitive skills that control behavior &amp; emotion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Goal setting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Inhibition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Cognitive flexibility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Initiation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Organization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Working memory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4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Functioning Tests</a:t>
            </a:r>
          </a:p>
        </p:txBody>
      </p:sp>
      <p:pic>
        <p:nvPicPr>
          <p:cNvPr id="4" name="Content Placeholder 3" descr="colors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924" y="1540476"/>
            <a:ext cx="7414054" cy="285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ook-Childrens-signature-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224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103313" y="353815"/>
            <a:ext cx="10515600" cy="3133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Functioning Tests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23568" y="1361282"/>
            <a:ext cx="9943070" cy="4678363"/>
          </a:xfrm>
        </p:spPr>
        <p:txBody>
          <a:bodyPr/>
          <a:lstStyle/>
          <a:p>
            <a:pPr eaLnBrk="1" hangingPunct="1">
              <a:lnSpc>
                <a:spcPct val="0"/>
              </a:lnSpc>
            </a:pPr>
            <a:endParaRPr lang="en-US" dirty="0"/>
          </a:p>
          <a:p>
            <a:pPr eaLnBrk="1" hangingPunct="1">
              <a:lnSpc>
                <a:spcPct val="0"/>
              </a:lnSpc>
            </a:pPr>
            <a:endParaRPr lang="en-US" dirty="0"/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Planning &amp; reasoning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26627" name="Group 24"/>
          <p:cNvGrpSpPr>
            <a:grpSpLocks/>
          </p:cNvGrpSpPr>
          <p:nvPr/>
        </p:nvGrpSpPr>
        <p:grpSpPr bwMode="auto">
          <a:xfrm>
            <a:off x="2290119" y="3429000"/>
            <a:ext cx="2061219" cy="1219200"/>
            <a:chOff x="864" y="3120"/>
            <a:chExt cx="1056" cy="768"/>
          </a:xfrm>
        </p:grpSpPr>
        <p:sp>
          <p:nvSpPr>
            <p:cNvPr id="26659" name="Line 18"/>
            <p:cNvSpPr>
              <a:spLocks noChangeShapeType="1"/>
            </p:cNvSpPr>
            <p:nvPr/>
          </p:nvSpPr>
          <p:spPr bwMode="auto">
            <a:xfrm>
              <a:off x="960" y="3120"/>
              <a:ext cx="0" cy="768"/>
            </a:xfrm>
            <a:prstGeom prst="line">
              <a:avLst/>
            </a:prstGeom>
            <a:noFill/>
            <a:ln w="476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Line 18"/>
            <p:cNvSpPr>
              <a:spLocks noChangeShapeType="1"/>
            </p:cNvSpPr>
            <p:nvPr/>
          </p:nvSpPr>
          <p:spPr bwMode="auto">
            <a:xfrm>
              <a:off x="1392" y="3360"/>
              <a:ext cx="0" cy="528"/>
            </a:xfrm>
            <a:prstGeom prst="line">
              <a:avLst/>
            </a:prstGeom>
            <a:noFill/>
            <a:ln w="476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Line 18"/>
            <p:cNvSpPr>
              <a:spLocks noChangeShapeType="1"/>
            </p:cNvSpPr>
            <p:nvPr/>
          </p:nvSpPr>
          <p:spPr bwMode="auto">
            <a:xfrm>
              <a:off x="1824" y="3504"/>
              <a:ext cx="0" cy="384"/>
            </a:xfrm>
            <a:prstGeom prst="line">
              <a:avLst/>
            </a:prstGeom>
            <a:noFill/>
            <a:ln w="476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Line 23"/>
            <p:cNvSpPr>
              <a:spLocks noChangeShapeType="1"/>
            </p:cNvSpPr>
            <p:nvPr/>
          </p:nvSpPr>
          <p:spPr bwMode="auto">
            <a:xfrm>
              <a:off x="864" y="3888"/>
              <a:ext cx="1056" cy="0"/>
            </a:xfrm>
            <a:prstGeom prst="line">
              <a:avLst/>
            </a:prstGeom>
            <a:noFill/>
            <a:ln w="476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8" name="Oval 25"/>
          <p:cNvSpPr>
            <a:spLocks noChangeArrowheads="1"/>
          </p:cNvSpPr>
          <p:nvPr/>
        </p:nvSpPr>
        <p:spPr bwMode="auto">
          <a:xfrm>
            <a:off x="3360738" y="4327525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6629" name="Oval 26"/>
          <p:cNvSpPr>
            <a:spLocks noChangeArrowheads="1"/>
          </p:cNvSpPr>
          <p:nvPr/>
        </p:nvSpPr>
        <p:spPr bwMode="auto">
          <a:xfrm>
            <a:off x="2674938" y="4314825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6630" name="Oval 27"/>
          <p:cNvSpPr>
            <a:spLocks noChangeArrowheads="1"/>
          </p:cNvSpPr>
          <p:nvPr/>
        </p:nvSpPr>
        <p:spPr bwMode="auto">
          <a:xfrm>
            <a:off x="2667000" y="4002088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6631" name="Text Box 31"/>
          <p:cNvSpPr txBox="1">
            <a:spLocks noChangeArrowheads="1"/>
          </p:cNvSpPr>
          <p:nvPr/>
        </p:nvSpPr>
        <p:spPr bwMode="auto">
          <a:xfrm>
            <a:off x="2805113" y="4724401"/>
            <a:ext cx="12606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Initial Position</a:t>
            </a:r>
          </a:p>
        </p:txBody>
      </p:sp>
      <p:grpSp>
        <p:nvGrpSpPr>
          <p:cNvPr id="26632" name="Group 32"/>
          <p:cNvGrpSpPr>
            <a:grpSpLocks/>
          </p:cNvGrpSpPr>
          <p:nvPr/>
        </p:nvGrpSpPr>
        <p:grpSpPr bwMode="auto">
          <a:xfrm>
            <a:off x="4503738" y="3429000"/>
            <a:ext cx="1676400" cy="1219200"/>
            <a:chOff x="864" y="3120"/>
            <a:chExt cx="1056" cy="768"/>
          </a:xfrm>
        </p:grpSpPr>
        <p:sp>
          <p:nvSpPr>
            <p:cNvPr id="26655" name="Line 18"/>
            <p:cNvSpPr>
              <a:spLocks noChangeShapeType="1"/>
            </p:cNvSpPr>
            <p:nvPr/>
          </p:nvSpPr>
          <p:spPr bwMode="auto">
            <a:xfrm>
              <a:off x="960" y="3120"/>
              <a:ext cx="0" cy="768"/>
            </a:xfrm>
            <a:prstGeom prst="line">
              <a:avLst/>
            </a:prstGeom>
            <a:noFill/>
            <a:ln w="476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Line 18"/>
            <p:cNvSpPr>
              <a:spLocks noChangeShapeType="1"/>
            </p:cNvSpPr>
            <p:nvPr/>
          </p:nvSpPr>
          <p:spPr bwMode="auto">
            <a:xfrm>
              <a:off x="1392" y="3360"/>
              <a:ext cx="0" cy="528"/>
            </a:xfrm>
            <a:prstGeom prst="line">
              <a:avLst/>
            </a:prstGeom>
            <a:noFill/>
            <a:ln w="476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Line 18"/>
            <p:cNvSpPr>
              <a:spLocks noChangeShapeType="1"/>
            </p:cNvSpPr>
            <p:nvPr/>
          </p:nvSpPr>
          <p:spPr bwMode="auto">
            <a:xfrm>
              <a:off x="1824" y="3504"/>
              <a:ext cx="0" cy="384"/>
            </a:xfrm>
            <a:prstGeom prst="line">
              <a:avLst/>
            </a:prstGeom>
            <a:noFill/>
            <a:ln w="476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Line 36"/>
            <p:cNvSpPr>
              <a:spLocks noChangeShapeType="1"/>
            </p:cNvSpPr>
            <p:nvPr/>
          </p:nvSpPr>
          <p:spPr bwMode="auto">
            <a:xfrm>
              <a:off x="864" y="3888"/>
              <a:ext cx="1056" cy="0"/>
            </a:xfrm>
            <a:prstGeom prst="line">
              <a:avLst/>
            </a:prstGeom>
            <a:noFill/>
            <a:ln w="476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3" name="Group 37"/>
          <p:cNvGrpSpPr>
            <a:grpSpLocks/>
          </p:cNvGrpSpPr>
          <p:nvPr/>
        </p:nvGrpSpPr>
        <p:grpSpPr bwMode="auto">
          <a:xfrm>
            <a:off x="6332538" y="3429000"/>
            <a:ext cx="1676400" cy="1219200"/>
            <a:chOff x="864" y="3120"/>
            <a:chExt cx="1056" cy="768"/>
          </a:xfrm>
        </p:grpSpPr>
        <p:sp>
          <p:nvSpPr>
            <p:cNvPr id="26651" name="Line 18"/>
            <p:cNvSpPr>
              <a:spLocks noChangeShapeType="1"/>
            </p:cNvSpPr>
            <p:nvPr/>
          </p:nvSpPr>
          <p:spPr bwMode="auto">
            <a:xfrm>
              <a:off x="960" y="3120"/>
              <a:ext cx="0" cy="768"/>
            </a:xfrm>
            <a:prstGeom prst="line">
              <a:avLst/>
            </a:prstGeom>
            <a:noFill/>
            <a:ln w="476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Line 18"/>
            <p:cNvSpPr>
              <a:spLocks noChangeShapeType="1"/>
            </p:cNvSpPr>
            <p:nvPr/>
          </p:nvSpPr>
          <p:spPr bwMode="auto">
            <a:xfrm>
              <a:off x="1392" y="3360"/>
              <a:ext cx="0" cy="528"/>
            </a:xfrm>
            <a:prstGeom prst="line">
              <a:avLst/>
            </a:prstGeom>
            <a:noFill/>
            <a:ln w="476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18"/>
            <p:cNvSpPr>
              <a:spLocks noChangeShapeType="1"/>
            </p:cNvSpPr>
            <p:nvPr/>
          </p:nvSpPr>
          <p:spPr bwMode="auto">
            <a:xfrm>
              <a:off x="1824" y="3504"/>
              <a:ext cx="0" cy="384"/>
            </a:xfrm>
            <a:prstGeom prst="line">
              <a:avLst/>
            </a:prstGeom>
            <a:noFill/>
            <a:ln w="476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Line 41"/>
            <p:cNvSpPr>
              <a:spLocks noChangeShapeType="1"/>
            </p:cNvSpPr>
            <p:nvPr/>
          </p:nvSpPr>
          <p:spPr bwMode="auto">
            <a:xfrm>
              <a:off x="864" y="3888"/>
              <a:ext cx="1056" cy="0"/>
            </a:xfrm>
            <a:prstGeom prst="line">
              <a:avLst/>
            </a:prstGeom>
            <a:noFill/>
            <a:ln w="476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4" name="Group 42"/>
          <p:cNvGrpSpPr>
            <a:grpSpLocks/>
          </p:cNvGrpSpPr>
          <p:nvPr/>
        </p:nvGrpSpPr>
        <p:grpSpPr bwMode="auto">
          <a:xfrm>
            <a:off x="8161338" y="3429000"/>
            <a:ext cx="1676400" cy="1219200"/>
            <a:chOff x="864" y="3120"/>
            <a:chExt cx="1056" cy="768"/>
          </a:xfrm>
        </p:grpSpPr>
        <p:sp>
          <p:nvSpPr>
            <p:cNvPr id="26647" name="Line 18"/>
            <p:cNvSpPr>
              <a:spLocks noChangeShapeType="1"/>
            </p:cNvSpPr>
            <p:nvPr/>
          </p:nvSpPr>
          <p:spPr bwMode="auto">
            <a:xfrm>
              <a:off x="960" y="3120"/>
              <a:ext cx="0" cy="768"/>
            </a:xfrm>
            <a:prstGeom prst="line">
              <a:avLst/>
            </a:prstGeom>
            <a:noFill/>
            <a:ln w="476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Line 18"/>
            <p:cNvSpPr>
              <a:spLocks noChangeShapeType="1"/>
            </p:cNvSpPr>
            <p:nvPr/>
          </p:nvSpPr>
          <p:spPr bwMode="auto">
            <a:xfrm>
              <a:off x="1392" y="3360"/>
              <a:ext cx="0" cy="528"/>
            </a:xfrm>
            <a:prstGeom prst="line">
              <a:avLst/>
            </a:prstGeom>
            <a:noFill/>
            <a:ln w="476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Line 18"/>
            <p:cNvSpPr>
              <a:spLocks noChangeShapeType="1"/>
            </p:cNvSpPr>
            <p:nvPr/>
          </p:nvSpPr>
          <p:spPr bwMode="auto">
            <a:xfrm>
              <a:off x="1824" y="3504"/>
              <a:ext cx="0" cy="384"/>
            </a:xfrm>
            <a:prstGeom prst="line">
              <a:avLst/>
            </a:prstGeom>
            <a:noFill/>
            <a:ln w="476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46"/>
            <p:cNvSpPr>
              <a:spLocks noChangeShapeType="1"/>
            </p:cNvSpPr>
            <p:nvPr/>
          </p:nvSpPr>
          <p:spPr bwMode="auto">
            <a:xfrm>
              <a:off x="864" y="3888"/>
              <a:ext cx="1056" cy="0"/>
            </a:xfrm>
            <a:prstGeom prst="line">
              <a:avLst/>
            </a:prstGeom>
            <a:noFill/>
            <a:ln w="476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5" name="Text Box 47"/>
          <p:cNvSpPr txBox="1">
            <a:spLocks noChangeArrowheads="1"/>
          </p:cNvSpPr>
          <p:nvPr/>
        </p:nvSpPr>
        <p:spPr bwMode="auto">
          <a:xfrm>
            <a:off x="4579938" y="4724401"/>
            <a:ext cx="13952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Goal Position #2</a:t>
            </a:r>
          </a:p>
        </p:txBody>
      </p:sp>
      <p:sp>
        <p:nvSpPr>
          <p:cNvPr id="26636" name="Text Box 48"/>
          <p:cNvSpPr txBox="1">
            <a:spLocks noChangeArrowheads="1"/>
          </p:cNvSpPr>
          <p:nvPr/>
        </p:nvSpPr>
        <p:spPr bwMode="auto">
          <a:xfrm>
            <a:off x="6361113" y="4724401"/>
            <a:ext cx="13952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Goal Position #6</a:t>
            </a:r>
          </a:p>
        </p:txBody>
      </p:sp>
      <p:sp>
        <p:nvSpPr>
          <p:cNvPr id="26637" name="Text Box 49"/>
          <p:cNvSpPr txBox="1">
            <a:spLocks noChangeArrowheads="1"/>
          </p:cNvSpPr>
          <p:nvPr/>
        </p:nvSpPr>
        <p:spPr bwMode="auto">
          <a:xfrm>
            <a:off x="8161339" y="4724401"/>
            <a:ext cx="1486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Goal Position #10</a:t>
            </a:r>
          </a:p>
        </p:txBody>
      </p:sp>
      <p:sp>
        <p:nvSpPr>
          <p:cNvPr id="26638" name="Oval 50"/>
          <p:cNvSpPr>
            <a:spLocks noChangeArrowheads="1"/>
          </p:cNvSpPr>
          <p:nvPr/>
        </p:nvSpPr>
        <p:spPr bwMode="auto">
          <a:xfrm>
            <a:off x="5181600" y="4313238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6639" name="Oval 51"/>
          <p:cNvSpPr>
            <a:spLocks noChangeArrowheads="1"/>
          </p:cNvSpPr>
          <p:nvPr/>
        </p:nvSpPr>
        <p:spPr bwMode="auto">
          <a:xfrm>
            <a:off x="5867400" y="4327525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6640" name="Oval 52"/>
          <p:cNvSpPr>
            <a:spLocks noChangeArrowheads="1"/>
          </p:cNvSpPr>
          <p:nvPr/>
        </p:nvSpPr>
        <p:spPr bwMode="auto">
          <a:xfrm>
            <a:off x="4495800" y="4313238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6641" name="Oval 53"/>
          <p:cNvSpPr>
            <a:spLocks noChangeArrowheads="1"/>
          </p:cNvSpPr>
          <p:nvPr/>
        </p:nvSpPr>
        <p:spPr bwMode="auto">
          <a:xfrm>
            <a:off x="8153400" y="3700463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G</a:t>
            </a:r>
            <a:endParaRPr lang="en-US"/>
          </a:p>
        </p:txBody>
      </p:sp>
      <p:sp>
        <p:nvSpPr>
          <p:cNvPr id="26642" name="Oval 54"/>
          <p:cNvSpPr>
            <a:spLocks noChangeArrowheads="1"/>
          </p:cNvSpPr>
          <p:nvPr/>
        </p:nvSpPr>
        <p:spPr bwMode="auto">
          <a:xfrm>
            <a:off x="7010400" y="4021138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G</a:t>
            </a:r>
            <a:endParaRPr lang="en-US"/>
          </a:p>
        </p:txBody>
      </p:sp>
      <p:sp>
        <p:nvSpPr>
          <p:cNvPr id="26643" name="Oval 55"/>
          <p:cNvSpPr>
            <a:spLocks noChangeArrowheads="1"/>
          </p:cNvSpPr>
          <p:nvPr/>
        </p:nvSpPr>
        <p:spPr bwMode="auto">
          <a:xfrm>
            <a:off x="8185150" y="4319588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6644" name="Oval 56"/>
          <p:cNvSpPr>
            <a:spLocks noChangeArrowheads="1"/>
          </p:cNvSpPr>
          <p:nvPr/>
        </p:nvSpPr>
        <p:spPr bwMode="auto">
          <a:xfrm>
            <a:off x="7010400" y="4327525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6645" name="Oval 57"/>
          <p:cNvSpPr>
            <a:spLocks noChangeArrowheads="1"/>
          </p:cNvSpPr>
          <p:nvPr/>
        </p:nvSpPr>
        <p:spPr bwMode="auto">
          <a:xfrm>
            <a:off x="6324600" y="4327525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6646" name="Oval 58"/>
          <p:cNvSpPr>
            <a:spLocks noChangeArrowheads="1"/>
          </p:cNvSpPr>
          <p:nvPr/>
        </p:nvSpPr>
        <p:spPr bwMode="auto">
          <a:xfrm>
            <a:off x="8159750" y="4014788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40" name="Picture 1" descr="Cook-Childrens-signature-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842" y="5032178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132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&amp;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2897"/>
            <a:ext cx="8596668" cy="42784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Verbal memory</a:t>
            </a:r>
          </a:p>
          <a:p>
            <a:pPr lvl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Contextual memory</a:t>
            </a:r>
          </a:p>
          <a:p>
            <a:pPr lvl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Rote learning</a:t>
            </a:r>
          </a:p>
          <a:p>
            <a:pPr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Visual memory</a:t>
            </a:r>
          </a:p>
          <a:p>
            <a:pPr lvl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Spatial learning</a:t>
            </a:r>
          </a:p>
          <a:p>
            <a:pPr lvl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Contextual memory</a:t>
            </a:r>
          </a:p>
          <a:p>
            <a:pPr lvl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Facial recognition</a:t>
            </a:r>
          </a:p>
          <a:p>
            <a:endParaRPr lang="en-US" dirty="0"/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093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821724" y="348649"/>
            <a:ext cx="10515600" cy="31330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Visuospatial Processing</a:t>
            </a:r>
          </a:p>
        </p:txBody>
      </p:sp>
      <p:pic>
        <p:nvPicPr>
          <p:cNvPr id="5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5805" y="1202724"/>
            <a:ext cx="4028303" cy="460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30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Verbal/language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Naming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Word finding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Conversational fluency, rate/rhythm, prosody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Phonological processing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Comprehension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Receptive language</a:t>
            </a:r>
          </a:p>
          <a:p>
            <a:endParaRPr lang="en-US" dirty="0"/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810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Sensorimotor Functioning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Finger-tapping</a:t>
            </a:r>
          </a:p>
          <a:p>
            <a:pPr eaLnBrk="1" hangingPunct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Finger sequencing</a:t>
            </a:r>
          </a:p>
          <a:p>
            <a:pPr eaLnBrk="1" hangingPunct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Pegboard tests</a:t>
            </a:r>
          </a:p>
          <a:p>
            <a:pPr eaLnBrk="1" hangingPunct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Grip strength</a:t>
            </a:r>
          </a:p>
          <a:p>
            <a:pPr eaLnBrk="1" hangingPunct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Sensory-perceptual tests</a:t>
            </a:r>
          </a:p>
          <a:p>
            <a:pPr eaLnBrk="1" hangingPunct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Visual-motor integration</a:t>
            </a:r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952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Emotional/Social/Behavioral Functioning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Changes may result from direct or indirect effect of medical condition</a:t>
            </a:r>
          </a:p>
          <a:p>
            <a:pPr eaLnBrk="1" hangingPunct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Emotional adjustment disorders associated with medical condition</a:t>
            </a:r>
          </a:p>
          <a:p>
            <a:pPr eaLnBrk="1" hangingPunct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impact performance on testing and in school (e.g. anxiety could result in poor performance on measures of attention)</a:t>
            </a:r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1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9B22315-B045-49E3-B027-E02706288D05}"/>
              </a:ext>
            </a:extLst>
          </p:cNvPr>
          <p:cNvSpPr txBox="1">
            <a:spLocks/>
          </p:cNvSpPr>
          <p:nvPr/>
        </p:nvSpPr>
        <p:spPr>
          <a:xfrm>
            <a:off x="980303" y="1367380"/>
            <a:ext cx="4796424" cy="9589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DCEEC3-F6A1-4D94-8EA7-D3607C6EC36F}"/>
              </a:ext>
            </a:extLst>
          </p:cNvPr>
          <p:cNvSpPr txBox="1"/>
          <p:nvPr/>
        </p:nvSpPr>
        <p:spPr>
          <a:xfrm>
            <a:off x="391961" y="1326054"/>
            <a:ext cx="259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401777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401777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DAAE0-3C9F-4B65-9769-C0E4388FA106}"/>
              </a:ext>
            </a:extLst>
          </p:cNvPr>
          <p:cNvSpPr txBox="1"/>
          <p:nvPr/>
        </p:nvSpPr>
        <p:spPr>
          <a:xfrm>
            <a:off x="391961" y="910555"/>
            <a:ext cx="758226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Helping Your Child with Attention, Organization &amp; Learning Challenges after Transplant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Presented by Beth Colaluca, Ph.D.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Pediatric Neuropsychologist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Neurosciences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Cook Children’s Medical Center</a:t>
            </a:r>
          </a:p>
        </p:txBody>
      </p:sp>
      <p:pic>
        <p:nvPicPr>
          <p:cNvPr id="8" name="Picture 2" descr="C:\Users\bethc\AppData\Local\Microsoft\Windows\Temporary Internet Files\Content.IE5\PQ912SQ7\Rainbow_brain,_Aug_201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42" y="1948988"/>
            <a:ext cx="3237470" cy="372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" descr="Cook-Childrens-signature-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2" y="4904077"/>
            <a:ext cx="2536580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48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Behavior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Ability to take care of ourselves, interact with &amp; help others at an age-appropriate level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Adaptive functioning deficits even with average IQ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Social skills problems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Safety skills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Employability</a:t>
            </a:r>
          </a:p>
          <a:p>
            <a:endParaRPr lang="en-US" dirty="0"/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0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Sense of the Data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History, behavioral observations, records review &amp; test data combined to formulate hypotheses</a:t>
            </a:r>
          </a:p>
          <a:p>
            <a:pPr eaLnBrk="1" hangingPunct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Validity concerns – cultural/language differences, sensory impairment, effort, motivation, anxiety</a:t>
            </a:r>
          </a:p>
          <a:p>
            <a:pPr eaLnBrk="1" hangingPunct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single test used to make a diagnosis</a:t>
            </a:r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52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Neuropsychological testing for transplant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Pre-transplant baseline evaluation – may be complicated by medical factors and/or anxiety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year post transplant and as needed following transplant for up to 7 years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 medical condition/treatment that can impact brain functioning </a:t>
            </a:r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22" y="5025081"/>
            <a:ext cx="2390102" cy="12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52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Advocating for services in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6379"/>
            <a:ext cx="8596668" cy="443498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Start with student’s teacher to identify concerns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Response to Intervention (RTI) coordinator – documentation of disability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Section 504 coordinator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Request Admission, Review, Dismissal (ARD) meeting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Request in writing to school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 district has to complete evaluation within given time frame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Advocate through school district</a:t>
            </a:r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13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Navigating the school system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677334" y="1589903"/>
            <a:ext cx="8596668" cy="445145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Alphabet soup – what do all the acronyms mean??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ARD – Admissions, Review, Dismissal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IEP – Individualized Education Plan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FIE – Full &amp; Individual Evaluation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IHP – Individual Health Plan</a:t>
            </a:r>
          </a:p>
          <a:p>
            <a:endParaRPr lang="en-US" dirty="0"/>
          </a:p>
        </p:txBody>
      </p:sp>
      <p:pic>
        <p:nvPicPr>
          <p:cNvPr id="71683" name="Picture 3" descr="AlphabetSoup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7665" y="2430162"/>
            <a:ext cx="3270421" cy="326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418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School-based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504 – accommodations to educational setting; not change in curriculum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Individualized Education Plan (IEP) – curriculum modified to meet student’s needs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Response to Intervention (RTI)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Homebound services</a:t>
            </a:r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9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Individualized Education Plan (IEP)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9903"/>
            <a:ext cx="8596668" cy="4451459"/>
          </a:xfrm>
        </p:spPr>
        <p:txBody>
          <a:bodyPr/>
          <a:lstStyle/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IEP – modifying curriculum; shortened assignments; individualized support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IEP review annually – re-evaluation every 3 years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 does NOT have to accept outside evaluations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Measurable goals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Description of instructional placement – inclusion vs resource room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ARD transition meetings</a:t>
            </a:r>
          </a:p>
          <a:p>
            <a:pPr marL="4572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Special Education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8320"/>
            <a:ext cx="8734227" cy="491281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Health Impairment (OHI)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Autism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Hearing impairment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Visual impairment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Emotional disturbance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Intellectual disability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Specific learning disability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Speech/language impairment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Traumatic brain injury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Orthopedic impairment</a:t>
            </a:r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094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504 Accommodations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53923"/>
            <a:ext cx="8596668" cy="388077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“Physical or mental impairment that substantially limits one or more life activities”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Accommodations to educational setting; not change in curriculum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Covers medical conditions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Attention Deficit Hyperactivity Disorder (ADHD)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Fewer legal rights under 504 vs IEP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36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 strategies –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99503"/>
            <a:ext cx="8596668" cy="3841859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Frequent, short breaks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Preferential seating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Distraction free seating for testing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Extra time (also for slow processing speed)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 taker/copies of notes &amp; homework instructions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Fidgets</a:t>
            </a:r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53" y="508695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9B22315-B045-49E3-B027-E02706288D05}"/>
              </a:ext>
            </a:extLst>
          </p:cNvPr>
          <p:cNvSpPr txBox="1">
            <a:spLocks/>
          </p:cNvSpPr>
          <p:nvPr/>
        </p:nvSpPr>
        <p:spPr>
          <a:xfrm>
            <a:off x="980303" y="1367380"/>
            <a:ext cx="4796424" cy="9589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DCEEC3-F6A1-4D94-8EA7-D3607C6EC36F}"/>
              </a:ext>
            </a:extLst>
          </p:cNvPr>
          <p:cNvSpPr txBox="1"/>
          <p:nvPr/>
        </p:nvSpPr>
        <p:spPr>
          <a:xfrm>
            <a:off x="753741" y="419891"/>
            <a:ext cx="259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401777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401777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2447"/>
            <a:ext cx="8596668" cy="427891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Identify risks for neurocognitive challenges following transplant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Describe methods of assessment for determining a child’s cognitive strengths and limitations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Demonstrate knowledge of available school-based services including 504 plan and Individualized Education Plan (IEP)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Identify methods to request and/or advocate for school-based interventions across a child’s educational career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Explain strategies for use at home and in school to support children with neurocognitive challenges</a:t>
            </a:r>
          </a:p>
        </p:txBody>
      </p:sp>
      <p:pic>
        <p:nvPicPr>
          <p:cNvPr id="7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44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 strategies - Memory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0563"/>
            <a:ext cx="8596668" cy="42208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Shortened instructions with repetition as needed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Multisensory presentation of information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Visual aids - manipulatives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Break projects down into smaller steps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Organizational tools – calendars, planners, deadlines</a:t>
            </a:r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92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Accommodation strategies – Executive Functioning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Break down overwhelming tasks into smaller steps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Goal setting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Deadlines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Organizational tools – planners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Accommodation strategies - Comprehension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Simplify directions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 demonstration of tasks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Ask student to demonstrate understanding of instructions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Tutoring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Individualized instruction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28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academic supports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3869"/>
            <a:ext cx="8596668" cy="4161834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Speech/language therapy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Occupational therapy – fine motor control affecting handwriting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Physical therapy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Counseling/social skills training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Extended year services (EYS) 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Behavioral intervention plans (BIP)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Assistive Technology – smart pen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08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support strategies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Structured schedule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Visual reminder cues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Academic coaching – teaching how to manage academic skills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Medication for attention problems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53" y="507824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02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Functioning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Smart but Scattered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Peg Dawson,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&amp; Richard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Smart but Scattered Teens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Richard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PhD, Peg Dawson,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&amp; Colin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Guare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Late, Lost and Unprepared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Joyce Cooper-Kahn, PhD &amp; Laurie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Dietzel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529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677334" y="1759995"/>
            <a:ext cx="8596668" cy="388077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http://www.wrightslaw.com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WWC | Find What Works! (ed.gov)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18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https://ies.ed.gov/ncee/wwc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works clearinghouse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http://www.pacer.org/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http://sat.collegeboard.com/register/for-students-with-disabilities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http://www.NavigateLifeTexas.org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http://www.disabilityrightstx.org/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923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0974"/>
            <a:ext cx="8596668" cy="388077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Neuropsychological testing useful at detecting changes post transplant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Provides documentation needed to receive services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IEP – falling behind curriculum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504 – accommodations to increase likelihood of success with grade appropriate curriculum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3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0" y="0"/>
            <a:ext cx="12176760" cy="213360"/>
          </a:xfrm>
          <a:prstGeom prst="line">
            <a:avLst/>
          </a:prstGeom>
          <a:ln w="504825" cap="sq">
            <a:noFill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133966" y="2705936"/>
            <a:ext cx="6159522" cy="16372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rgbClr val="7030A0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12525" y="5630408"/>
            <a:ext cx="9596851" cy="122759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39694">
              <a:spcBef>
                <a:spcPts val="918"/>
              </a:spcBef>
              <a:buNone/>
            </a:pPr>
            <a:r>
              <a:rPr lang="en-US" sz="2400" dirty="0">
                <a:solidFill>
                  <a:srgbClr val="3F0077"/>
                </a:solidFill>
                <a:latin typeface="Arial"/>
                <a:cs typeface="Arial"/>
              </a:rPr>
              <a:t>Celebrating a Second Chance at Life Survivorship Symposium 2022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0" y="1681660"/>
            <a:ext cx="12146280" cy="9980"/>
          </a:xfrm>
          <a:prstGeom prst="line">
            <a:avLst/>
          </a:prstGeom>
          <a:ln w="79375" cap="sq">
            <a:solidFill>
              <a:srgbClr val="CEE007"/>
            </a:solidFill>
            <a:bevel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0" y="6149944"/>
            <a:ext cx="12192000" cy="0"/>
          </a:xfrm>
          <a:prstGeom prst="line">
            <a:avLst/>
          </a:prstGeom>
          <a:ln w="79375">
            <a:solidFill>
              <a:srgbClr val="CEE007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01867" y="6211669"/>
            <a:ext cx="10588054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4198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900" baseline="30000" dirty="0">
                <a:latin typeface="Proxima Nova"/>
                <a:ea typeface="ＭＳ Ｐゴシック"/>
              </a:rPr>
              <a:t> </a:t>
            </a:r>
            <a:r>
              <a:rPr lang="en-US" sz="3600" b="1" baseline="30000" dirty="0" err="1">
                <a:solidFill>
                  <a:srgbClr val="00B0F0"/>
                </a:solidFill>
                <a:latin typeface="Arial"/>
                <a:ea typeface="ＭＳ Ｐゴシック"/>
                <a:cs typeface="Arial"/>
              </a:rPr>
              <a:t>bmtinfonet.org</a:t>
            </a:r>
            <a:r>
              <a:rPr lang="en-US" sz="3600" b="1" baseline="30000" dirty="0">
                <a:solidFill>
                  <a:srgbClr val="00B0F0"/>
                </a:solidFill>
                <a:latin typeface="Arial"/>
                <a:ea typeface="ＭＳ Ｐゴシック"/>
                <a:cs typeface="Arial"/>
              </a:rPr>
              <a:t>  ✦   </a:t>
            </a:r>
            <a:r>
              <a:rPr lang="en-US" sz="3600" b="1" baseline="30000" dirty="0" err="1">
                <a:solidFill>
                  <a:srgbClr val="00B0F0"/>
                </a:solidFill>
                <a:latin typeface="Arial"/>
                <a:ea typeface="ＭＳ Ｐゴシック"/>
                <a:cs typeface="Arial"/>
              </a:rPr>
              <a:t>help@bmtinfonet.org</a:t>
            </a:r>
            <a:r>
              <a:rPr lang="en-US" sz="3600" b="1" baseline="30000" dirty="0">
                <a:solidFill>
                  <a:srgbClr val="00B0F0"/>
                </a:solidFill>
                <a:latin typeface="Arial"/>
                <a:ea typeface="ＭＳ Ｐゴシック"/>
                <a:cs typeface="Arial"/>
              </a:rPr>
              <a:t> ✦ 847-433-3313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33169" y="6524787"/>
            <a:ext cx="184731" cy="427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98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66" baseline="300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8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0614A43-A665-40E2-930A-7F6C97B1C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384" y="110554"/>
            <a:ext cx="2093976" cy="8778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049A32-3DE1-244D-A949-252EA965C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049" y="2524760"/>
            <a:ext cx="2743200" cy="2057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A1EB6B-A9DC-B849-A2BE-796F335BE098}"/>
              </a:ext>
            </a:extLst>
          </p:cNvPr>
          <p:cNvSpPr/>
          <p:nvPr/>
        </p:nvSpPr>
        <p:spPr>
          <a:xfrm>
            <a:off x="7930940" y="4622030"/>
            <a:ext cx="2249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39694">
              <a:spcBef>
                <a:spcPts val="918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Colaluca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PhD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9EC1B6-3D21-2E4B-8727-7458A4787FCE}"/>
              </a:ext>
            </a:extLst>
          </p:cNvPr>
          <p:cNvSpPr/>
          <p:nvPr/>
        </p:nvSpPr>
        <p:spPr>
          <a:xfrm>
            <a:off x="0" y="1112520"/>
            <a:ext cx="12192000" cy="518160"/>
          </a:xfrm>
          <a:prstGeom prst="rect">
            <a:avLst/>
          </a:prstGeom>
          <a:solidFill>
            <a:srgbClr val="5B24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65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33047" y="1875113"/>
            <a:ext cx="10626151" cy="6825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</a:pPr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Us Know How BMT InfoNet Can Help YOU!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0" y="1573712"/>
            <a:ext cx="12192000" cy="0"/>
          </a:xfrm>
          <a:prstGeom prst="line">
            <a:avLst/>
          </a:prstGeom>
          <a:ln w="82550">
            <a:solidFill>
              <a:srgbClr val="CEE007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0" y="6161945"/>
            <a:ext cx="12192000" cy="0"/>
          </a:xfrm>
          <a:prstGeom prst="line">
            <a:avLst/>
          </a:prstGeom>
          <a:ln w="82550">
            <a:solidFill>
              <a:srgbClr val="CEE007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55022" y="2716373"/>
            <a:ext cx="5790534" cy="199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our website:  bmtinfonet.org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us: help@bmtinfonet.org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us call:	888-597-7674</a:t>
            </a:r>
            <a:endParaRPr lang="en-US" sz="2400">
              <a:solidFill>
                <a:srgbClr val="008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82" y="192735"/>
            <a:ext cx="1849415" cy="758735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0B00AB1-1AB1-45FC-BE7E-643C38B7F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76" y="2419041"/>
            <a:ext cx="4779356" cy="36423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5277CD-8F05-4E14-8819-516B32C8DC04}"/>
              </a:ext>
            </a:extLst>
          </p:cNvPr>
          <p:cNvSpPr txBox="1"/>
          <p:nvPr/>
        </p:nvSpPr>
        <p:spPr>
          <a:xfrm>
            <a:off x="5486400" y="5448300"/>
            <a:ext cx="6134100" cy="415498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Helvetica Neue"/>
                <a:ea typeface="MS PGothic"/>
              </a:rPr>
              <a:t>We're here to help every step of the way!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622F02-120C-6A4D-91D4-B52CBC9DA63C}"/>
              </a:ext>
            </a:extLst>
          </p:cNvPr>
          <p:cNvSpPr/>
          <p:nvPr/>
        </p:nvSpPr>
        <p:spPr>
          <a:xfrm>
            <a:off x="0" y="1005840"/>
            <a:ext cx="12192000" cy="518160"/>
          </a:xfrm>
          <a:prstGeom prst="rect">
            <a:avLst/>
          </a:prstGeom>
          <a:solidFill>
            <a:srgbClr val="5B24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for Cognitive 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2281"/>
            <a:ext cx="8596668" cy="4369081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Age at time of treatment – younger age higher risk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Previous treatment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Treatment type – chemotherapy vs radiation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Treatment intensity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Diagnosis – central nervous system involvement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Length since time of treatment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Growing into deficits – demands increase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Gender – females more vulnerable?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Baseline level of functioning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05" y="4983892"/>
            <a:ext cx="2924433" cy="124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93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Cognitive Challenges that increase Risks for Academic Difficulties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Inattention – loss of focus leads to less encoding &amp; storage of new information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Executive functioning – demands for organization, planning increase with age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processing speed – inability to “keep up”</a:t>
            </a:r>
          </a:p>
        </p:txBody>
      </p:sp>
    </p:spTree>
    <p:extLst>
      <p:ext uri="{BB962C8B-B14F-4D97-AF65-F5344CB8AC3E}">
        <p14:creationId xmlns:p14="http://schemas.microsoft.com/office/powerpoint/2010/main" val="34367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Neuropsychology – study of brain/behavior relationships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Functional evaluation of the brain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Standardized testing of different cognitive domains across the lifespan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individual strengths &amp; weaknesses in at-risk populations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Parent interview, review of records, behavioral observations &amp; testing</a:t>
            </a:r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22" y="5305168"/>
            <a:ext cx="2536580" cy="113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85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Neuropsychological vs Psychoeducational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School-based testing conducted to determine IF there is a problem – IQ &amp; achievement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Conducted every 3 years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Neuropsychological testing identifies: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Cognitive processes underlying problem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Strengths that can be capitalized upon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Useful to assist with intervention planning</a:t>
            </a:r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747" y="4881920"/>
            <a:ext cx="2537255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58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7" y="315698"/>
            <a:ext cx="10515600" cy="31330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Neuropsychological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5189"/>
            <a:ext cx="8596668" cy="4476173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Intelligence &amp; Academic Functioning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Executive Functioning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Learning and Memory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Visuospatial Functioning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Sensorimotor Functioning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Emotional/Social/Behavioral functioning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Adaptive Behavior</a:t>
            </a:r>
          </a:p>
          <a:p>
            <a:endParaRPr lang="en-US" dirty="0"/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22" y="4953504"/>
            <a:ext cx="2536580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IQ tests include measures of:</a:t>
            </a:r>
          </a:p>
          <a:p>
            <a:pPr lvl="1">
              <a:buClr>
                <a:srgbClr val="005480"/>
              </a:buClr>
              <a:buFont typeface="Wingdings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Nonverbal/perceptual reasoning</a:t>
            </a:r>
          </a:p>
          <a:p>
            <a:pPr lvl="1">
              <a:buClr>
                <a:srgbClr val="005480"/>
              </a:buClr>
              <a:buFont typeface="Wingdings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Verbal abilities</a:t>
            </a:r>
          </a:p>
          <a:p>
            <a:pPr lvl="1">
              <a:buClr>
                <a:srgbClr val="005480"/>
              </a:buClr>
              <a:buFont typeface="Wingdings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Working memory</a:t>
            </a:r>
          </a:p>
          <a:p>
            <a:pPr lvl="1">
              <a:buClr>
                <a:srgbClr val="005480"/>
              </a:buClr>
              <a:buFont typeface="Wingdings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Processing speed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" descr="Cook-Childrens-signature-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89" y="4904077"/>
            <a:ext cx="3015049" cy="13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7720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9963C0760A34E9D98F20F5196CB77" ma:contentTypeVersion="9" ma:contentTypeDescription="Create a new document." ma:contentTypeScope="" ma:versionID="c6cddd157c77dfa38df03bddd6e9793c">
  <xsd:schema xmlns:xsd="http://www.w3.org/2001/XMLSchema" xmlns:xs="http://www.w3.org/2001/XMLSchema" xmlns:p="http://schemas.microsoft.com/office/2006/metadata/properties" xmlns:ns2="09362c5e-4d84-4cf2-986c-8ca573ed411f" targetNamespace="http://schemas.microsoft.com/office/2006/metadata/properties" ma:root="true" ma:fieldsID="f500849d4ac03c5bec62cfa5bc8af98c" ns2:_="">
    <xsd:import namespace="09362c5e-4d84-4cf2-986c-8ca573ed41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362c5e-4d84-4cf2-986c-8ca573ed41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FF2EC0-C304-47D4-A057-DF92D2648F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DB34D8-51BB-489D-9592-46B833B1F3DB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61cf8230-e771-4a81-bc9a-b8e866b35986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241C483-0696-440C-AD82-42116E18E16E}"/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1305</Words>
  <Application>Microsoft Macintosh PowerPoint</Application>
  <PresentationFormat>Widescreen</PresentationFormat>
  <Paragraphs>278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ＭＳ Ｐゴシック</vt:lpstr>
      <vt:lpstr>ＭＳ Ｐゴシック</vt:lpstr>
      <vt:lpstr>Apple Symbols</vt:lpstr>
      <vt:lpstr>Arial</vt:lpstr>
      <vt:lpstr>Calibri</vt:lpstr>
      <vt:lpstr>Calibri Light</vt:lpstr>
      <vt:lpstr>Helvetica Neue</vt:lpstr>
      <vt:lpstr>Proxima Nova</vt:lpstr>
      <vt:lpstr>Trebuchet MS</vt:lpstr>
      <vt:lpstr>Wingdings</vt:lpstr>
      <vt:lpstr>Wingdings 3</vt:lpstr>
      <vt:lpstr>1_Office Theme</vt:lpstr>
      <vt:lpstr>Facet</vt:lpstr>
      <vt:lpstr>PowerPoint Presentation</vt:lpstr>
      <vt:lpstr>PowerPoint Presentation</vt:lpstr>
      <vt:lpstr>Objectives:</vt:lpstr>
      <vt:lpstr>Risks for Cognitive Challenges </vt:lpstr>
      <vt:lpstr>Cognitive Challenges that increase Risks for Academic Difficulties</vt:lpstr>
      <vt:lpstr>Assessment Methods</vt:lpstr>
      <vt:lpstr>Neuropsychological vs Psychoeducational testing</vt:lpstr>
      <vt:lpstr>Neuropsychological Domains</vt:lpstr>
      <vt:lpstr>Intelligence</vt:lpstr>
      <vt:lpstr>Academic Functioning</vt:lpstr>
      <vt:lpstr>Attention</vt:lpstr>
      <vt:lpstr>Executive Functioning</vt:lpstr>
      <vt:lpstr>Executive Functioning Tests</vt:lpstr>
      <vt:lpstr>Executive Functioning Tests</vt:lpstr>
      <vt:lpstr>Learning &amp; Memory</vt:lpstr>
      <vt:lpstr>Visuospatial Processing</vt:lpstr>
      <vt:lpstr>Verbal/language</vt:lpstr>
      <vt:lpstr>Sensorimotor Functioning</vt:lpstr>
      <vt:lpstr>Emotional/Social/Behavioral Functioning</vt:lpstr>
      <vt:lpstr>Adaptive Behavior</vt:lpstr>
      <vt:lpstr>Making Sense of the Data</vt:lpstr>
      <vt:lpstr>Neuropsychological testing for transplant</vt:lpstr>
      <vt:lpstr>Advocating for services in school</vt:lpstr>
      <vt:lpstr>Navigating the school system</vt:lpstr>
      <vt:lpstr>School-based services</vt:lpstr>
      <vt:lpstr>Individualized Education Plan (IEP)</vt:lpstr>
      <vt:lpstr>Special Education categories</vt:lpstr>
      <vt:lpstr>504 Accommodations</vt:lpstr>
      <vt:lpstr>Accommodation strategies – Attention</vt:lpstr>
      <vt:lpstr>Accommodation strategies - Memory</vt:lpstr>
      <vt:lpstr>Accommodation strategies – Executive Functioning</vt:lpstr>
      <vt:lpstr>Accommodation strategies - Comprehension</vt:lpstr>
      <vt:lpstr>Additional academic supports</vt:lpstr>
      <vt:lpstr>Other support strategies </vt:lpstr>
      <vt:lpstr>Executive Functioning Resources</vt:lpstr>
      <vt:lpstr>Resources</vt:lpstr>
      <vt:lpstr>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Kultgen</dc:creator>
  <cp:lastModifiedBy>Lynne Spina</cp:lastModifiedBy>
  <cp:revision>80</cp:revision>
  <cp:lastPrinted>2022-04-27T21:50:06Z</cp:lastPrinted>
  <dcterms:created xsi:type="dcterms:W3CDTF">2021-11-06T16:03:15Z</dcterms:created>
  <dcterms:modified xsi:type="dcterms:W3CDTF">2022-04-27T21:50:11Z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0x01010042D9963C0760A34E9D98F20F5196CB77</vt:lpwstr>
  </property>
</Properties>
</file>