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3" r:id="rId5"/>
    <p:sldId id="698" r:id="rId6"/>
    <p:sldId id="727" r:id="rId7"/>
    <p:sldId id="730" r:id="rId8"/>
    <p:sldId id="814" r:id="rId9"/>
    <p:sldId id="808" r:id="rId10"/>
    <p:sldId id="801" r:id="rId11"/>
    <p:sldId id="815" r:id="rId12"/>
    <p:sldId id="809" r:id="rId13"/>
    <p:sldId id="816" r:id="rId14"/>
    <p:sldId id="810" r:id="rId15"/>
    <p:sldId id="817" r:id="rId16"/>
    <p:sldId id="818" r:id="rId17"/>
    <p:sldId id="811" r:id="rId18"/>
    <p:sldId id="803" r:id="rId19"/>
    <p:sldId id="819" r:id="rId20"/>
    <p:sldId id="813" r:id="rId21"/>
    <p:sldId id="820" r:id="rId22"/>
    <p:sldId id="821" r:id="rId23"/>
    <p:sldId id="79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5">
          <p15:clr>
            <a:srgbClr val="A4A3A4"/>
          </p15:clr>
        </p15:guide>
        <p15:guide id="2" orient="horz" pos="750">
          <p15:clr>
            <a:srgbClr val="A4A3A4"/>
          </p15:clr>
        </p15:guide>
        <p15:guide id="3" orient="horz" pos="2870">
          <p15:clr>
            <a:srgbClr val="A4A3A4"/>
          </p15:clr>
        </p15:guide>
        <p15:guide id="4" orient="horz" pos="2100">
          <p15:clr>
            <a:srgbClr val="A4A3A4"/>
          </p15:clr>
        </p15:guide>
        <p15:guide id="5" pos="5466">
          <p15:clr>
            <a:srgbClr val="A4A3A4"/>
          </p15:clr>
        </p15:guide>
        <p15:guide id="6" pos="286">
          <p15:clr>
            <a:srgbClr val="A4A3A4"/>
          </p15:clr>
        </p15:guide>
        <p15:guide id="7" pos="1585">
          <p15:clr>
            <a:srgbClr val="A4A3A4"/>
          </p15:clr>
        </p15:guide>
        <p15:guide id="8" pos="2884">
          <p15:clr>
            <a:srgbClr val="A4A3A4"/>
          </p15:clr>
        </p15:guide>
        <p15:guide id="9" pos="4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7admin" initials="W" lastIdx="1" clrIdx="0"/>
  <p:cmAuthor id="1" name="Partners Information Systems" initials="vj" lastIdx="9" clrIdx="1"/>
  <p:cmAuthor id="2" name="Areej El-Jawahri" initials="AE" lastIdx="2" clrIdx="2">
    <p:extLst>
      <p:ext uri="{19B8F6BF-5375-455C-9EA6-DF929625EA0E}">
        <p15:presenceInfo xmlns:p15="http://schemas.microsoft.com/office/powerpoint/2012/main" userId="06f17c753d38a7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A50021"/>
    <a:srgbClr val="CC0000"/>
    <a:srgbClr val="CC00CC"/>
    <a:srgbClr val="CC00FF"/>
    <a:srgbClr val="800080"/>
    <a:srgbClr val="CC0099"/>
    <a:srgbClr val="E87722"/>
    <a:srgbClr val="008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4321C-2991-479F-8FA4-7F6DCC67D286}" v="2" dt="2021-11-15T18:08:08.261"/>
    <p1510:client id="{A0F1E4AB-BD02-4797-AEFA-CCA46D2F12D2}" v="1" dt="2021-11-15T17:53:56.59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5630" autoAdjust="0"/>
  </p:normalViewPr>
  <p:slideViewPr>
    <p:cSldViewPr snapToGrid="0">
      <p:cViewPr varScale="1">
        <p:scale>
          <a:sx n="112" d="100"/>
          <a:sy n="112" d="100"/>
        </p:scale>
        <p:origin x="1672" y="176"/>
      </p:cViewPr>
      <p:guideLst>
        <p:guide orient="horz" pos="3565"/>
        <p:guide orient="horz" pos="750"/>
        <p:guide orient="horz" pos="2870"/>
        <p:guide orient="horz" pos="2100"/>
        <p:guide pos="5466"/>
        <p:guide pos="286"/>
        <p:guide pos="1585"/>
        <p:guide pos="2884"/>
        <p:guide pos="41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0"/>
    </p:cViewPr>
  </p:sorterViewPr>
  <p:notesViewPr>
    <p:cSldViewPr snapToGrid="0">
      <p:cViewPr varScale="1">
        <p:scale>
          <a:sx n="78" d="100"/>
          <a:sy n="78" d="100"/>
        </p:scale>
        <p:origin x="-336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9E4E3-F7FB-47CD-9C0E-2CEB49CD529B}" type="datetimeFigureOut">
              <a:rPr lang="en-US" smtClean="0"/>
              <a:pPr/>
              <a:t>11/15/21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6FEFD0-D57B-4D6A-B2D7-C3EDA058C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C1AC51-D059-4223-9C88-494598A3634F}" type="datetimeFigureOut">
              <a:rPr lang="en-US" smtClean="0"/>
              <a:pPr/>
              <a:t>11/15/21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6492AF-BC2A-4188-B06F-754C36A74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0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62027-1B34-0041-BF9B-700A69CDF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  <a:sym typeface="Helvetica Neue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0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R0 of 2 is similar to the Pandemic flu of 1918.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R0 of 2 is similar to the Pandemic flu of 1918.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R0 of 2 is similar to the Pandemic flu of 1918.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2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Paxlovid</a:t>
            </a:r>
            <a:r>
              <a:rPr lang="en-US" dirty="0"/>
              <a:t> showed 89% efficacy in preventing hospitalization &amp; death. </a:t>
            </a:r>
            <a:r>
              <a:rPr lang="en-US" dirty="0" err="1"/>
              <a:t>mAbs</a:t>
            </a:r>
            <a:r>
              <a:rPr lang="en-US" dirty="0"/>
              <a:t> is about 70%. These are all studied in non-immunocompromised </a:t>
            </a:r>
            <a:r>
              <a:rPr lang="en-US" dirty="0" err="1"/>
              <a:t>patietns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47040" y="6128326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47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99" y="2415961"/>
            <a:ext cx="7772400" cy="12233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179" y="3815531"/>
            <a:ext cx="7772400" cy="5461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35700" y="254091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844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7924" y="112779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14157" y="114675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501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93379" y="-74623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5620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47040" y="6128326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88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: no foot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64427" y="6023132"/>
            <a:ext cx="8217515" cy="9477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6508153"/>
            <a:ext cx="457200" cy="2095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22CD0-11F5-4647-B802-77FC0A9339C4}" type="slidenum">
              <a:rPr lang="en-US" sz="800" b="1" smtClean="0">
                <a:solidFill>
                  <a:schemeClr val="tx1"/>
                </a:solidFill>
              </a:rPr>
              <a:pPr/>
              <a:t>‹#›</a:t>
            </a:fld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76225" y="5871835"/>
            <a:ext cx="8601075" cy="30259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58380" y="310792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412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: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64427" y="6023132"/>
            <a:ext cx="8217515" cy="9477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464427" y="1078315"/>
            <a:ext cx="8217515" cy="9477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6508153"/>
            <a:ext cx="457200" cy="2095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22CD0-11F5-4647-B802-77FC0A9339C4}" type="slidenum">
              <a:rPr lang="en-US" sz="800" b="1" smtClean="0">
                <a:solidFill>
                  <a:schemeClr val="tx1"/>
                </a:solidFill>
              </a:rPr>
              <a:pPr/>
              <a:t>‹#›</a:t>
            </a:fld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76225" y="5871835"/>
            <a:ext cx="8601075" cy="30259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90500" y="927018"/>
            <a:ext cx="8601075" cy="30259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965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|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58838" y="2415961"/>
            <a:ext cx="7732711" cy="12233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45179" y="3815531"/>
            <a:ext cx="7772400" cy="5461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MGH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503738" y="344812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1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3B5E-33D3-B74A-BF38-D8E23E45A405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CF1D-2DD3-E740-91CD-7AD3DE513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25884"/>
            <a:ext cx="8229600" cy="38216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54903" y="6027548"/>
            <a:ext cx="8231897" cy="1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4025" y="1089890"/>
            <a:ext cx="8227917" cy="0"/>
          </a:xfrm>
          <a:prstGeom prst="line">
            <a:avLst/>
          </a:prstGeom>
          <a:ln w="12700"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MGH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>
          <a:xfrm>
            <a:off x="447040" y="6128326"/>
            <a:ext cx="538481" cy="5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  <p:sldLayoutId id="2147483650" r:id="rId3"/>
    <p:sldLayoutId id="2147483661" r:id="rId4"/>
    <p:sldLayoutId id="2147483657" r:id="rId5"/>
    <p:sldLayoutId id="2147483659" r:id="rId6"/>
    <p:sldLayoutId id="2147483664" r:id="rId7"/>
    <p:sldLayoutId id="2147483662" r:id="rId8"/>
    <p:sldLayoutId id="2147483665" r:id="rId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60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1500" indent="-1143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57250" indent="-17145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8700" indent="-1143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Clr>
          <a:schemeClr val="tx1">
            <a:lumMod val="50000"/>
          </a:schemeClr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pare/prevention.html" TargetMode="External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immunize.org/askexperts/experts_cov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2966" y="2101983"/>
            <a:ext cx="9144000" cy="0"/>
          </a:xfrm>
          <a:prstGeom prst="line">
            <a:avLst/>
          </a:prstGeom>
          <a:ln w="127000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5634532"/>
            <a:ext cx="9133609" cy="0"/>
          </a:xfrm>
          <a:prstGeom prst="line">
            <a:avLst/>
          </a:prstGeom>
          <a:ln w="127000">
            <a:solidFill>
              <a:srgbClr val="CEE00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003650" y="5369909"/>
            <a:ext cx="1413825" cy="7116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>
                <a:solidFill>
                  <a:srgbClr val="0000FF"/>
                </a:solidFill>
                <a:latin typeface="Calibri" panose="020F0502020204030204"/>
                <a:cs typeface="Georgia"/>
                <a:sym typeface="Helvetica Neue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209" y="3493664"/>
            <a:ext cx="4448771" cy="145424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  <a:sym typeface="Helvetica Neue" charset="0"/>
              </a:rPr>
              <a:t>Hosted by </a:t>
            </a:r>
          </a:p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cs typeface="Arial" panose="020B0604020202020204" pitchFamily="34" charset="0"/>
                <a:sym typeface="Helvetica Neue" charset="0"/>
              </a:rPr>
              <a:t>Blood</a:t>
            </a:r>
            <a:r>
              <a:rPr lang="en-US">
                <a:solidFill>
                  <a:prstClr val="black"/>
                </a:solidFill>
                <a:cs typeface="Arial" panose="020B0604020202020204" pitchFamily="34" charset="0"/>
                <a:sym typeface="Helvetica Neue" charset="0"/>
              </a:rPr>
              <a:t> </a:t>
            </a:r>
            <a:r>
              <a:rPr lang="en-US" b="1">
                <a:solidFill>
                  <a:prstClr val="black"/>
                </a:solidFill>
                <a:cs typeface="Arial" panose="020B0604020202020204" pitchFamily="34" charset="0"/>
                <a:sym typeface="Helvetica Neue" charset="0"/>
              </a:rPr>
              <a:t>&amp; Marrow Transplant Information Network (BMT InfoNet)</a:t>
            </a:r>
          </a:p>
          <a:p>
            <a:pPr algn="ctr" defTabSz="685800">
              <a:defRPr/>
            </a:pPr>
            <a:endParaRPr lang="en-US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cs typeface="Arial" panose="020B0604020202020204" pitchFamily="34" charset="0"/>
                <a:sym typeface="Helvetica Neue" charset="0"/>
              </a:rPr>
              <a:t>Tuesday November 9, 2021</a:t>
            </a:r>
            <a:endParaRPr lang="en-US" b="1">
              <a:solidFill>
                <a:srgbClr val="000000"/>
              </a:solidFill>
              <a:ea typeface="MS PGothic" panose="020B0600070205080204" pitchFamily="34" charset="-128"/>
              <a:sym typeface="Helvetica Neue" charset="0"/>
            </a:endParaRPr>
          </a:p>
        </p:txBody>
      </p:sp>
      <p:pic>
        <p:nvPicPr>
          <p:cNvPr id="21" name="Picture 20" descr="BMT_30_years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34" y="989530"/>
            <a:ext cx="1716467" cy="567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9E1657-E505-B648-B690-F8CE663BD206}"/>
              </a:ext>
            </a:extLst>
          </p:cNvPr>
          <p:cNvSpPr txBox="1"/>
          <p:nvPr/>
        </p:nvSpPr>
        <p:spPr>
          <a:xfrm>
            <a:off x="524456" y="2307603"/>
            <a:ext cx="816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COVID-19:  Precautions, Vaccines and Treatments for Transplant Recipients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C3089-1C68-4285-8E7B-71944D62723B}"/>
              </a:ext>
            </a:extLst>
          </p:cNvPr>
          <p:cNvSpPr txBox="1"/>
          <p:nvPr/>
        </p:nvSpPr>
        <p:spPr>
          <a:xfrm>
            <a:off x="521209" y="5699160"/>
            <a:ext cx="8237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rgbClr val="523182"/>
                </a:solidFill>
              </a:rPr>
              <a:t>bmtinfonet.org ✦ 888-597-7674 ✦  help@bmtinfonet.org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38630-FC7B-4BBD-837A-876BEF7DA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2713"/>
            <a:ext cx="9355560" cy="380270"/>
          </a:xfrm>
          <a:prstGeom prst="rect">
            <a:avLst/>
          </a:prstGeom>
        </p:spPr>
      </p:pic>
      <p:pic>
        <p:nvPicPr>
          <p:cNvPr id="13" name="Picture 12" descr="A group of people holding ice cream cones&#10;&#10;Description automatically generated with low confidence">
            <a:extLst>
              <a:ext uri="{FF2B5EF4-FFF2-40B4-BE49-F238E27FC236}">
                <a16:creationId xmlns:a16="http://schemas.microsoft.com/office/drawing/2014/main" id="{7D04264F-CB5D-D443-92CE-D3873DF5A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61" y="3028951"/>
            <a:ext cx="2753430" cy="183517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01868-976E-874B-A028-053DDBFBE8FE}"/>
              </a:ext>
            </a:extLst>
          </p:cNvPr>
          <p:cNvSpPr txBox="1"/>
          <p:nvPr/>
        </p:nvSpPr>
        <p:spPr>
          <a:xfrm>
            <a:off x="521209" y="5272984"/>
            <a:ext cx="8161021" cy="346249"/>
          </a:xfrm>
          <a:prstGeom prst="rect">
            <a:avLst/>
          </a:prstGeom>
          <a:noFill/>
        </p:spPr>
        <p:txBody>
          <a:bodyPr wrap="square" lIns="34290" tIns="17145" rIns="34290" bIns="17145" rtlCol="0" anchor="t">
            <a:spAutoFit/>
          </a:bodyPr>
          <a:lstStyle/>
          <a:p>
            <a:pPr algn="ctr"/>
            <a:r>
              <a:rPr lang="en-US" sz="135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thanks to Incyte for its support of this webinar</a:t>
            </a:r>
            <a:r>
              <a:rPr lang="en-US" sz="135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75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4CC2B-A49A-4D9B-AFC9-20F5F0593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2" y="5737643"/>
            <a:ext cx="1133954" cy="2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9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Vaccine Recommendations in Transplant Recipients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75567"/>
            <a:ext cx="5395725" cy="29160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Patients should receive COVID-19 vaccine &gt; 3 months after autologous stem cell transplantation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Allogeneic stem cell transplantation recipients should discuss with their doctor, they may delay vaccines until 4-6 months post-HCT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Vaccine response lower in transplant recipients compared to normal population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VID 19 vaccines and transplant patients Is it safe | VCU Health">
            <a:extLst>
              <a:ext uri="{FF2B5EF4-FFF2-40B4-BE49-F238E27FC236}">
                <a16:creationId xmlns:a16="http://schemas.microsoft.com/office/drawing/2014/main" id="{16BFA7C3-6003-42A0-93BC-C52F4CA2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7" y="3633759"/>
            <a:ext cx="3367275" cy="2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Available Vaccines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75567"/>
            <a:ext cx="5395725" cy="29160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mRNA Vaccines</a:t>
            </a:r>
          </a:p>
          <a:p>
            <a:pPr lvl="1">
              <a:spcBef>
                <a:spcPts val="2400"/>
              </a:spcBef>
              <a:spcAft>
                <a:spcPts val="18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Pfizer-BioNTech</a:t>
            </a:r>
          </a:p>
          <a:p>
            <a:pPr lvl="1">
              <a:spcBef>
                <a:spcPts val="2400"/>
              </a:spcBef>
              <a:spcAft>
                <a:spcPts val="18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Moderna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Non-replicating viral vector vaccine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Johnson &amp; Johnson / Janssen (J&amp;J)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VID 19 vaccines and transplant patients Is it safe | VCU Health">
            <a:extLst>
              <a:ext uri="{FF2B5EF4-FFF2-40B4-BE49-F238E27FC236}">
                <a16:creationId xmlns:a16="http://schemas.microsoft.com/office/drawing/2014/main" id="{16BFA7C3-6003-42A0-93BC-C52F4CA2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7" y="3633759"/>
            <a:ext cx="3367275" cy="2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Do These Vaccines Work?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75567"/>
            <a:ext cx="8763000" cy="29160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Yes!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They are about 94-95% effective (especially mRNA vaccines)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Studies have shown that these vaccines are also effective in immunocompromised patients (70-80% effective)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Some data to suggest better response to the mRNA vaccines (Pfizer &amp;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Moderna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in transplant recipients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VID 19 vaccines and transplant patients Is it safe | VCU Health">
            <a:extLst>
              <a:ext uri="{FF2B5EF4-FFF2-40B4-BE49-F238E27FC236}">
                <a16:creationId xmlns:a16="http://schemas.microsoft.com/office/drawing/2014/main" id="{16BFA7C3-6003-42A0-93BC-C52F4CA2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7" y="3705011"/>
            <a:ext cx="3367275" cy="2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Are These Vaccines Safe?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75567"/>
            <a:ext cx="5395725" cy="29160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Yes!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There are common side effects and rare adverse events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Local reaction: pain at injection site, localized swelling, resolves within a few days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Systemic reaction: fatigue, headache, muscle pain, chills, and joint pains, resolves within a few days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Rare adverse reactions: blood clots (J&amp;J), myocarditis (Moderna/Pfizer), very rare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VID 19 vaccines and transplant patients Is it safe | VCU Health">
            <a:extLst>
              <a:ext uri="{FF2B5EF4-FFF2-40B4-BE49-F238E27FC236}">
                <a16:creationId xmlns:a16="http://schemas.microsoft.com/office/drawing/2014/main" id="{16BFA7C3-6003-42A0-93BC-C52F4CA2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7" y="3705011"/>
            <a:ext cx="3367275" cy="2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Vaccine Recommendations in Transplant Recipients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63185"/>
            <a:ext cx="8763000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Third dose has been shown to increase immunity to COVID-19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Who should get a booster / additional dose?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65 years of age or older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Transplant recipients who are &lt; 2 years from transplant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Transplant recipients with chronic GVHD or those on immunosuppression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Patients can mix and match between vaccines for booster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Regardless of the above, if you got J&amp;J you should get a booster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consider getting Moderna or Pfizer for your booster post-transplant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7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How to protect yourself and others?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455024" cy="38556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Wear a mask in public settings!! Regular masks are fine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Get vaccinated, these vaccines are safe and effective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Immunocompromised patients should get a booster vaccine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Make sure your family, kids, and friends get vaccinated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Opinion | 5 reasons you should wear a mask besides the fact that we're in a  global pandemic - The Pitt News">
            <a:extLst>
              <a:ext uri="{FF2B5EF4-FFF2-40B4-BE49-F238E27FC236}">
                <a16:creationId xmlns:a16="http://schemas.microsoft.com/office/drawing/2014/main" id="{1C5E1664-2982-4E8E-ADD8-52F4C3BC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1892924"/>
            <a:ext cx="3291840" cy="24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 Treatment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305689"/>
            <a:ext cx="8763000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Mild to moderate disease – outpatient setting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Supportive care to help relieve symptoms. People with mild symptoms can recover at home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Monoclonal antibodies: beneficial especially in patients at risk for severe illness (i.e., transplant recipients), helpful as early as possible in the illness course (ideally &lt; 7 days)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Promising new oral antiviral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Paxlovid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(Pfizer): very promising!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 Treatment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1" y="1163185"/>
            <a:ext cx="8837679" cy="462289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Moderate to severe disease – hospitalized patients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Remdesivir – for COVID-19 requiring hospital stay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Dexamethasone: decrease risk of dying in hospitalized patients with COVID-19 on oxygen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Other agents to reduce systemic inflammation have been used with mixed results. Unclear if/how these agents help patients who are already immunosuppressed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Monoclonal antibodies: sometimes used on a case-by-case basis for patients not mounting their own response.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7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Myths about COVID-19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63185"/>
            <a:ext cx="8763000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7989-C94B-4325-89D0-D32085742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84557"/>
              </p:ext>
            </p:extLst>
          </p:nvPr>
        </p:nvGraphicFramePr>
        <p:xfrm>
          <a:off x="119008" y="1163185"/>
          <a:ext cx="8763000" cy="446301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502679698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3518275305"/>
                    </a:ext>
                  </a:extLst>
                </a:gridCol>
              </a:tblGrid>
              <a:tr h="534986">
                <a:tc>
                  <a:txBody>
                    <a:bodyPr/>
                    <a:lstStyle/>
                    <a:p>
                      <a:r>
                        <a:rPr lang="en-US" dirty="0"/>
                        <a:t>Myth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0141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would like to take hydroxychloroquine or azithromycin to treat or prevent COVID-19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have shown that these drugs are simply not 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36219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worry about the long-term effects of getting the COVID-19 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data to support long-term effects of vaccination. Long-term effects of the COVID-19 virus are likely much worse.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65485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Colin Powell was vaccinated and still died of COVID-19. There is no point in getting the vaccine.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who are very immunocompromised may not respond to the vaccine, but even a little bit of protection is better than nothing.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8903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am so immunocompromised, there is no point in getting the vaccine.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Studies have shown that even patients who are immunocompromised are getting some protection from the vaccine. Discuss with your doctor.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36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Additional Questions about COVID-19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63185"/>
            <a:ext cx="8763000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7989-C94B-4325-89D0-D32085742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8049"/>
              </p:ext>
            </p:extLst>
          </p:nvPr>
        </p:nvGraphicFramePr>
        <p:xfrm>
          <a:off x="119008" y="1163185"/>
          <a:ext cx="8763000" cy="418480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502679698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3518275305"/>
                    </a:ext>
                  </a:extLst>
                </a:gridCol>
              </a:tblGrid>
              <a:tr h="534986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0141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should my antibody level be? Should I have it tested?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It’s not clear what antibody level provides protection. We advise against antibody testing outside clinical trials.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36219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we need ongoing boosters / additional vaccines?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 at this time, but it seems likely.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65485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have had COVID-19, should I get the vaccine?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Yes! Studies suggest that protection from the vaccine is stronger and longer lasting than immune protection from the virus.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8903"/>
                  </a:ext>
                </a:extLst>
              </a:tr>
              <a:tr h="9105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36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6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1412082"/>
            <a:ext cx="8382000" cy="11025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COVID-19: Precautions, Vaccines, and Treatments for Transplant Recipients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0800" y="287373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Alyssa R. Letourneau MD, MPH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Areej El-Jawahri MD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Massachusetts General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F46B2-7538-4810-B8F1-1909AC4B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714" y="125917"/>
            <a:ext cx="536172" cy="646087"/>
          </a:xfrm>
          <a:prstGeom prst="rect">
            <a:avLst/>
          </a:prstGeom>
        </p:spPr>
      </p:pic>
      <p:pic>
        <p:nvPicPr>
          <p:cNvPr id="7" name="Picture 2" descr="Image result for harvard medical school logo">
            <a:extLst>
              <a:ext uri="{FF2B5EF4-FFF2-40B4-BE49-F238E27FC236}">
                <a16:creationId xmlns:a16="http://schemas.microsoft.com/office/drawing/2014/main" id="{755012B6-0E70-4C61-955F-324DEF55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43" y="4282010"/>
            <a:ext cx="3170928" cy="8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ssachusetts General hospital logo">
            <a:extLst>
              <a:ext uri="{FF2B5EF4-FFF2-40B4-BE49-F238E27FC236}">
                <a16:creationId xmlns:a16="http://schemas.microsoft.com/office/drawing/2014/main" id="{EF6C197A-56D4-4CA8-9873-AB2BCBF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5" y="4276891"/>
            <a:ext cx="323357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AF6025-2878-4EC6-A3CB-47DEF38D9CDF}"/>
              </a:ext>
            </a:extLst>
          </p:cNvPr>
          <p:cNvSpPr txBox="1"/>
          <p:nvPr/>
        </p:nvSpPr>
        <p:spPr>
          <a:xfrm>
            <a:off x="3200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018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Centers for Disease Control (CDC): 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https://www.cdc.gov/coronavirus/2019-ncov/index.html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How to protect yourself from the CDC: </a:t>
            </a:r>
            <a:r>
              <a:rPr lang="en-US" sz="2400" dirty="0">
                <a:hlinkClick r:id="rId3"/>
              </a:rPr>
              <a:t>https://www.cdc.gov/coronavirus/2019-ncov/prepare/prevention.html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COVID-19 Questions – Immunization Action Coalition / Ask the experts: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https://www.immunize.org/askexperts/experts_cov.asp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Resources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258245"/>
            <a:ext cx="8763000" cy="38556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Update on state of the nation with COVID-19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COVID-19 in Transplant Recipients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Vaccine Recommendations in Transplant Recipients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How to Treat COVID-19 in Transplant Recipients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Common Myths about COVID-19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63184"/>
            <a:ext cx="8588553" cy="465005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COVID-19 is the clinical disease caused by SARS-COV-2 virus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First identified in 2019, there are now over 219 million cases worldwide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966A8-1D3D-4D57-9E40-9862D40ED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61" y="2384568"/>
            <a:ext cx="3850327" cy="36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87312" y="1163184"/>
            <a:ext cx="8588553" cy="465005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As of 11/6/2021: 46,358,362 cases US,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749,846 deaths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Approximately 75,000 new cases per day in the United States now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055DFF-3368-481A-804C-0EDBD603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28" y="2321429"/>
            <a:ext cx="6675120" cy="36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70A746-63A7-4ACB-B33D-EE3FED4DA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4032"/>
          <a:stretch/>
        </p:blipFill>
        <p:spPr>
          <a:xfrm>
            <a:off x="167585" y="1436914"/>
            <a:ext cx="8976415" cy="4429497"/>
          </a:xfrm>
        </p:spPr>
      </p:pic>
    </p:spTree>
    <p:extLst>
      <p:ext uri="{BB962C8B-B14F-4D97-AF65-F5344CB8AC3E}">
        <p14:creationId xmlns:p14="http://schemas.microsoft.com/office/powerpoint/2010/main" val="20107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 in Transplant Recipients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420093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Multiple studies since the beginning of the pandemic with relatively consistent findings: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75%-80% transplant recipients are hospitalized with COIVD-19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21% have severe illness 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Mortality: 22-35% mortality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Higher risk of COVID-19 hospitalization and mortality in patients with blood cancers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Blood transfusion - icon by Adioma">
            <a:extLst>
              <a:ext uri="{FF2B5EF4-FFF2-40B4-BE49-F238E27FC236}">
                <a16:creationId xmlns:a16="http://schemas.microsoft.com/office/drawing/2014/main" id="{E0C31597-CA6D-4B25-AEA1-3E1B53CF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8" y="3544508"/>
            <a:ext cx="2469197" cy="24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 in Transplant Recipients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165273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Risk factors for worse outcomes: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Older age &gt; 40 years, male recipients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First year post-transplant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Being treated with immunosuppression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Poor performance status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Recent receipt of anti-cancer treatment in the past year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Patients who are &gt; 2 years out from transplant and off immunosuppression similar risk to general population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ood transfusion - icon by Adioma">
            <a:extLst>
              <a:ext uri="{FF2B5EF4-FFF2-40B4-BE49-F238E27FC236}">
                <a16:creationId xmlns:a16="http://schemas.microsoft.com/office/drawing/2014/main" id="{95D41F5C-FF8D-41DF-8643-C0335AFD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03" y="3520758"/>
            <a:ext cx="2469197" cy="24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4012" y="20185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 in Transplant Recipients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3855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Several complications have been reported post COVID-19 infection in transplant recipients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Blood clots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Kidney and liver problems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Inflammation of heart muscle (myocarditis)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Post-acute COVID-19 syndrome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Exacerbation of graft-versus-host disease (GVHD) symptoms?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245" y="6120583"/>
            <a:ext cx="618746" cy="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0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ptum">
  <a:themeElements>
    <a:clrScheme name="Custom 1">
      <a:dk1>
        <a:srgbClr val="55565A"/>
      </a:dk1>
      <a:lt1>
        <a:sysClr val="window" lastClr="FFFFFF"/>
      </a:lt1>
      <a:dk2>
        <a:srgbClr val="EDAA00"/>
      </a:dk2>
      <a:lt2>
        <a:srgbClr val="B3B2B1"/>
      </a:lt2>
      <a:accent1>
        <a:srgbClr val="E87722"/>
      </a:accent1>
      <a:accent2>
        <a:srgbClr val="53565A"/>
      </a:accent2>
      <a:accent3>
        <a:srgbClr val="EAAA00"/>
      </a:accent3>
      <a:accent4>
        <a:srgbClr val="888B8D"/>
      </a:accent4>
      <a:accent5>
        <a:srgbClr val="008375"/>
      </a:accent5>
      <a:accent6>
        <a:srgbClr val="004A97"/>
      </a:accent6>
      <a:hlink>
        <a:srgbClr val="00549F"/>
      </a:hlink>
      <a:folHlink>
        <a:srgbClr val="95999D"/>
      </a:folHlink>
    </a:clrScheme>
    <a:fontScheme name="Op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F25A52EBC104FA6AB9006EA35E033" ma:contentTypeVersion="13" ma:contentTypeDescription="Create a new document." ma:contentTypeScope="" ma:versionID="ea34f7ff68e9345f5de48f2c82928277">
  <xsd:schema xmlns:xsd="http://www.w3.org/2001/XMLSchema" xmlns:xs="http://www.w3.org/2001/XMLSchema" xmlns:p="http://schemas.microsoft.com/office/2006/metadata/properties" xmlns:ns2="27a02739-a46b-45b1-a4cf-5bb77659035d" xmlns:ns3="a5f3dc4b-17e6-4cec-919e-2a0c17741393" targetNamespace="http://schemas.microsoft.com/office/2006/metadata/properties" ma:root="true" ma:fieldsID="4809237b64b0298f32e282e2d45cb8d1" ns2:_="" ns3:_="">
    <xsd:import namespace="27a02739-a46b-45b1-a4cf-5bb77659035d"/>
    <xsd:import namespace="a5f3dc4b-17e6-4cec-919e-2a0c17741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02739-a46b-45b1-a4cf-5bb776590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3dc4b-17e6-4cec-919e-2a0c17741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CE9344-B160-4793-A362-9D59ABFB0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02739-a46b-45b1-a4cf-5bb77659035d"/>
    <ds:schemaRef ds:uri="a5f3dc4b-17e6-4cec-919e-2a0c17741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4AB91-E70B-4A99-A86E-838F802D35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D5C229-07B8-4728-ABAE-FF7BEDC7EE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21543</TotalTime>
  <Words>1123</Words>
  <Application>Microsoft Macintosh PowerPoint</Application>
  <PresentationFormat>On-screen Show (4:3)</PresentationFormat>
  <Paragraphs>129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Optum</vt:lpstr>
      <vt:lpstr>PowerPoint Presentation</vt:lpstr>
      <vt:lpstr>COVID-19: Precautions, Vaccines, and Treatments for Transplant Recipients</vt:lpstr>
      <vt:lpstr>Outline</vt:lpstr>
      <vt:lpstr>COVID-19</vt:lpstr>
      <vt:lpstr>COVID-19</vt:lpstr>
      <vt:lpstr>COVID-19</vt:lpstr>
      <vt:lpstr>COVID-19 in Transplant Recipients</vt:lpstr>
      <vt:lpstr>COVID-19 in Transplant Recipients</vt:lpstr>
      <vt:lpstr>COVID-19 in Transplant Recipients</vt:lpstr>
      <vt:lpstr>Vaccine Recommendations in Transplant Recipients</vt:lpstr>
      <vt:lpstr>Available Vaccines</vt:lpstr>
      <vt:lpstr>Do These Vaccines Work?</vt:lpstr>
      <vt:lpstr>Are These Vaccines Safe?</vt:lpstr>
      <vt:lpstr>Vaccine Recommendations in Transplant Recipients</vt:lpstr>
      <vt:lpstr>How to protect yourself and others?</vt:lpstr>
      <vt:lpstr>COVID-19 Treatment</vt:lpstr>
      <vt:lpstr>COVID-19 Treatment</vt:lpstr>
      <vt:lpstr>Myths about COVID-19</vt:lpstr>
      <vt:lpstr>Additional Questions about COVID-19</vt:lpstr>
      <vt:lpstr>Resources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with lifestyle image</dc:title>
  <dc:creator>Fink, Jessica L</dc:creator>
  <cp:lastModifiedBy>Michala O'Brien</cp:lastModifiedBy>
  <cp:revision>811</cp:revision>
  <cp:lastPrinted>2015-02-26T16:14:22Z</cp:lastPrinted>
  <dcterms:created xsi:type="dcterms:W3CDTF">2013-11-07T21:12:08Z</dcterms:created>
  <dcterms:modified xsi:type="dcterms:W3CDTF">2021-11-15T18:20:09Z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0x0101006AFF25A52EBC104FA6AB9006EA35E033</vt:lpwstr>
  </property>
</Properties>
</file>