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48" r:id="rId5"/>
  </p:sldMasterIdLst>
  <p:notesMasterIdLst>
    <p:notesMasterId r:id="rId39"/>
  </p:notesMasterIdLst>
  <p:handoutMasterIdLst>
    <p:handoutMasterId r:id="rId40"/>
  </p:handoutMasterIdLst>
  <p:sldIdLst>
    <p:sldId id="920" r:id="rId6"/>
    <p:sldId id="698" r:id="rId7"/>
    <p:sldId id="867" r:id="rId8"/>
    <p:sldId id="871" r:id="rId9"/>
    <p:sldId id="872" r:id="rId10"/>
    <p:sldId id="868" r:id="rId11"/>
    <p:sldId id="869" r:id="rId12"/>
    <p:sldId id="870" r:id="rId13"/>
    <p:sldId id="739" r:id="rId14"/>
    <p:sldId id="911" r:id="rId15"/>
    <p:sldId id="897" r:id="rId16"/>
    <p:sldId id="898" r:id="rId17"/>
    <p:sldId id="899" r:id="rId18"/>
    <p:sldId id="912" r:id="rId19"/>
    <p:sldId id="913" r:id="rId20"/>
    <p:sldId id="900" r:id="rId21"/>
    <p:sldId id="914" r:id="rId22"/>
    <p:sldId id="902" r:id="rId23"/>
    <p:sldId id="903" r:id="rId24"/>
    <p:sldId id="901" r:id="rId25"/>
    <p:sldId id="904" r:id="rId26"/>
    <p:sldId id="905" r:id="rId27"/>
    <p:sldId id="906" r:id="rId28"/>
    <p:sldId id="907" r:id="rId29"/>
    <p:sldId id="908" r:id="rId30"/>
    <p:sldId id="909" r:id="rId31"/>
    <p:sldId id="910" r:id="rId32"/>
    <p:sldId id="915" r:id="rId33"/>
    <p:sldId id="916" r:id="rId34"/>
    <p:sldId id="808" r:id="rId35"/>
    <p:sldId id="917" r:id="rId36"/>
    <p:sldId id="918" r:id="rId37"/>
    <p:sldId id="921" r:id="rId3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5">
          <p15:clr>
            <a:srgbClr val="A4A3A4"/>
          </p15:clr>
        </p15:guide>
        <p15:guide id="2" orient="horz" pos="750">
          <p15:clr>
            <a:srgbClr val="A4A3A4"/>
          </p15:clr>
        </p15:guide>
        <p15:guide id="3" orient="horz" pos="2870">
          <p15:clr>
            <a:srgbClr val="A4A3A4"/>
          </p15:clr>
        </p15:guide>
        <p15:guide id="4" orient="horz" pos="2100">
          <p15:clr>
            <a:srgbClr val="A4A3A4"/>
          </p15:clr>
        </p15:guide>
        <p15:guide id="5" pos="5466">
          <p15:clr>
            <a:srgbClr val="A4A3A4"/>
          </p15:clr>
        </p15:guide>
        <p15:guide id="6" pos="286">
          <p15:clr>
            <a:srgbClr val="A4A3A4"/>
          </p15:clr>
        </p15:guide>
        <p15:guide id="7" pos="1585">
          <p15:clr>
            <a:srgbClr val="A4A3A4"/>
          </p15:clr>
        </p15:guide>
        <p15:guide id="8" pos="2884">
          <p15:clr>
            <a:srgbClr val="A4A3A4"/>
          </p15:clr>
        </p15:guide>
        <p15:guide id="9" pos="41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7admin" initials="W" lastIdx="1" clrIdx="0"/>
  <p:cmAuthor id="1" name="Partners Information Systems" initials="vj" lastIdx="9" clrIdx="1"/>
  <p:cmAuthor id="2" name="El-Jawahri, Areej,M.D." initials="EA" lastIdx="1" clrIdx="2">
    <p:extLst>
      <p:ext uri="{19B8F6BF-5375-455C-9EA6-DF929625EA0E}">
        <p15:presenceInfo xmlns:p15="http://schemas.microsoft.com/office/powerpoint/2012/main" userId="El-Jawahri, Areej,M.D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  <a:srgbClr val="A50021"/>
    <a:srgbClr val="CC0000"/>
    <a:srgbClr val="CC00CC"/>
    <a:srgbClr val="CC00FF"/>
    <a:srgbClr val="800080"/>
    <a:srgbClr val="CC0099"/>
    <a:srgbClr val="E87722"/>
    <a:srgbClr val="008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E41954-999C-43FD-968B-0463246A4175}" v="3" dt="2020-07-10T22:37:24.542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565"/>
        <p:guide orient="horz" pos="750"/>
        <p:guide orient="horz" pos="2870"/>
        <p:guide orient="horz" pos="2100"/>
        <p:guide pos="5466"/>
        <p:guide pos="286"/>
        <p:guide pos="1585"/>
        <p:guide pos="2884"/>
        <p:guide pos="4172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Stewart" userId="6e6233ae-8383-4026-bf20-913a8c546d63" providerId="ADAL" clId="{23E41954-999C-43FD-968B-0463246A4175}"/>
    <pc:docChg chg="custSel modSld modNotesMaster modHandout">
      <pc:chgData name="Susan Stewart" userId="6e6233ae-8383-4026-bf20-913a8c546d63" providerId="ADAL" clId="{23E41954-999C-43FD-968B-0463246A4175}" dt="2020-07-10T22:37:24.542" v="2" actId="27636"/>
      <pc:docMkLst>
        <pc:docMk/>
      </pc:docMkLst>
      <pc:sldChg chg="modSp modNotes">
        <pc:chgData name="Susan Stewart" userId="6e6233ae-8383-4026-bf20-913a8c546d63" providerId="ADAL" clId="{23E41954-999C-43FD-968B-0463246A4175}" dt="2020-07-10T22:37:24.379" v="1" actId="27636"/>
        <pc:sldMkLst>
          <pc:docMk/>
          <pc:sldMk cId="2736017274" sldId="920"/>
        </pc:sldMkLst>
        <pc:spChg chg="mod">
          <ac:chgData name="Susan Stewart" userId="6e6233ae-8383-4026-bf20-913a8c546d63" providerId="ADAL" clId="{23E41954-999C-43FD-968B-0463246A4175}" dt="2020-07-10T22:37:24.379" v="1" actId="27636"/>
          <ac:spMkLst>
            <pc:docMk/>
            <pc:sldMk cId="2736017274" sldId="920"/>
            <ac:spMk id="8" creationId="{00000000-0000-0000-0000-000000000000}"/>
          </ac:spMkLst>
        </pc:spChg>
      </pc:sldChg>
      <pc:sldChg chg="modSp">
        <pc:chgData name="Susan Stewart" userId="6e6233ae-8383-4026-bf20-913a8c546d63" providerId="ADAL" clId="{23E41954-999C-43FD-968B-0463246A4175}" dt="2020-07-10T22:37:24.542" v="2" actId="27636"/>
        <pc:sldMkLst>
          <pc:docMk/>
          <pc:sldMk cId="2253538601" sldId="921"/>
        </pc:sldMkLst>
        <pc:spChg chg="mod">
          <ac:chgData name="Susan Stewart" userId="6e6233ae-8383-4026-bf20-913a8c546d63" providerId="ADAL" clId="{23E41954-999C-43FD-968B-0463246A4175}" dt="2020-07-10T22:37:24.542" v="2" actId="27636"/>
          <ac:spMkLst>
            <pc:docMk/>
            <pc:sldMk cId="2253538601" sldId="921"/>
            <ac:spMk id="8" creationId="{00000000-0000-0000-0000-000000000000}"/>
          </ac:spMkLst>
        </pc:spChg>
      </pc:sldChg>
    </pc:docChg>
  </pc:docChgLst>
  <pc:docChgLst>
    <pc:chgData name="Lynne Spina" userId="S::lynne@bmtinfonet.org::8a5c8ed4-d1c8-43d2-8dc5-270ea59fa2af" providerId="AD" clId="Web-{1ACA618C-9177-4942-ABEC-D2F55B5421F9}"/>
    <pc:docChg chg="addSld modSld">
      <pc:chgData name="Lynne Spina" userId="S::lynne@bmtinfonet.org::8a5c8ed4-d1c8-43d2-8dc5-270ea59fa2af" providerId="AD" clId="Web-{1ACA618C-9177-4942-ABEC-D2F55B5421F9}" dt="2020-06-25T19:14:00.355" v="37" actId="1076"/>
      <pc:docMkLst>
        <pc:docMk/>
      </pc:docMkLst>
      <pc:sldChg chg="delSp modSp add">
        <pc:chgData name="Lynne Spina" userId="S::lynne@bmtinfonet.org::8a5c8ed4-d1c8-43d2-8dc5-270ea59fa2af" providerId="AD" clId="Web-{1ACA618C-9177-4942-ABEC-D2F55B5421F9}" dt="2020-06-25T19:14:00.355" v="37" actId="1076"/>
        <pc:sldMkLst>
          <pc:docMk/>
          <pc:sldMk cId="2253538601" sldId="921"/>
        </pc:sldMkLst>
        <pc:spChg chg="mod">
          <ac:chgData name="Lynne Spina" userId="S::lynne@bmtinfonet.org::8a5c8ed4-d1c8-43d2-8dc5-270ea59fa2af" providerId="AD" clId="Web-{1ACA618C-9177-4942-ABEC-D2F55B5421F9}" dt="2020-06-25T19:12:29.372" v="28" actId="1076"/>
          <ac:spMkLst>
            <pc:docMk/>
            <pc:sldMk cId="2253538601" sldId="921"/>
            <ac:spMk id="4" creationId="{00000000-0000-0000-0000-000000000000}"/>
          </ac:spMkLst>
        </pc:spChg>
        <pc:spChg chg="mod">
          <ac:chgData name="Lynne Spina" userId="S::lynne@bmtinfonet.org::8a5c8ed4-d1c8-43d2-8dc5-270ea59fa2af" providerId="AD" clId="Web-{1ACA618C-9177-4942-ABEC-D2F55B5421F9}" dt="2020-06-25T19:12:43.919" v="31" actId="1076"/>
          <ac:spMkLst>
            <pc:docMk/>
            <pc:sldMk cId="2253538601" sldId="921"/>
            <ac:spMk id="5" creationId="{00000000-0000-0000-0000-000000000000}"/>
          </ac:spMkLst>
        </pc:spChg>
        <pc:spChg chg="mod">
          <ac:chgData name="Lynne Spina" userId="S::lynne@bmtinfonet.org::8a5c8ed4-d1c8-43d2-8dc5-270ea59fa2af" providerId="AD" clId="Web-{1ACA618C-9177-4942-ABEC-D2F55B5421F9}" dt="2020-06-25T19:12:54.434" v="33" actId="1076"/>
          <ac:spMkLst>
            <pc:docMk/>
            <pc:sldMk cId="2253538601" sldId="921"/>
            <ac:spMk id="8" creationId="{00000000-0000-0000-0000-000000000000}"/>
          </ac:spMkLst>
        </pc:spChg>
        <pc:spChg chg="mod">
          <ac:chgData name="Lynne Spina" userId="S::lynne@bmtinfonet.org::8a5c8ed4-d1c8-43d2-8dc5-270ea59fa2af" providerId="AD" clId="Web-{1ACA618C-9177-4942-ABEC-D2F55B5421F9}" dt="2020-06-25T19:10:13.811" v="1" actId="1076"/>
          <ac:spMkLst>
            <pc:docMk/>
            <pc:sldMk cId="2253538601" sldId="921"/>
            <ac:spMk id="13" creationId="{00000000-0000-0000-0000-000000000000}"/>
          </ac:spMkLst>
        </pc:spChg>
        <pc:spChg chg="del">
          <ac:chgData name="Lynne Spina" userId="S::lynne@bmtinfonet.org::8a5c8ed4-d1c8-43d2-8dc5-270ea59fa2af" providerId="AD" clId="Web-{1ACA618C-9177-4942-ABEC-D2F55B5421F9}" dt="2020-06-25T19:12:50.388" v="32"/>
          <ac:spMkLst>
            <pc:docMk/>
            <pc:sldMk cId="2253538601" sldId="921"/>
            <ac:spMk id="16" creationId="{00000000-0000-0000-0000-000000000000}"/>
          </ac:spMkLst>
        </pc:spChg>
        <pc:picChg chg="mod">
          <ac:chgData name="Lynne Spina" userId="S::lynne@bmtinfonet.org::8a5c8ed4-d1c8-43d2-8dc5-270ea59fa2af" providerId="AD" clId="Web-{1ACA618C-9177-4942-ABEC-D2F55B5421F9}" dt="2020-06-25T19:13:11.950" v="35" actId="1076"/>
          <ac:picMkLst>
            <pc:docMk/>
            <pc:sldMk cId="2253538601" sldId="921"/>
            <ac:picMk id="2" creationId="{00000000-0000-0000-0000-000000000000}"/>
          </ac:picMkLst>
        </pc:picChg>
        <pc:picChg chg="mod">
          <ac:chgData name="Lynne Spina" userId="S::lynne@bmtinfonet.org::8a5c8ed4-d1c8-43d2-8dc5-270ea59fa2af" providerId="AD" clId="Web-{1ACA618C-9177-4942-ABEC-D2F55B5421F9}" dt="2020-06-25T19:12:39.841" v="30" actId="1076"/>
          <ac:picMkLst>
            <pc:docMk/>
            <pc:sldMk cId="2253538601" sldId="921"/>
            <ac:picMk id="14" creationId="{6D41DE19-754F-FA4F-8A68-08BF0E3EFB26}"/>
          </ac:picMkLst>
        </pc:picChg>
        <pc:picChg chg="mod">
          <ac:chgData name="Lynne Spina" userId="S::lynne@bmtinfonet.org::8a5c8ed4-d1c8-43d2-8dc5-270ea59fa2af" providerId="AD" clId="Web-{1ACA618C-9177-4942-ABEC-D2F55B5421F9}" dt="2020-06-25T19:12:34.653" v="29" actId="1076"/>
          <ac:picMkLst>
            <pc:docMk/>
            <pc:sldMk cId="2253538601" sldId="921"/>
            <ac:picMk id="17" creationId="{20F25CC0-93A5-8041-8049-FC86FCE22159}"/>
          </ac:picMkLst>
        </pc:picChg>
        <pc:cxnChg chg="mod">
          <ac:chgData name="Lynne Spina" userId="S::lynne@bmtinfonet.org::8a5c8ed4-d1c8-43d2-8dc5-270ea59fa2af" providerId="AD" clId="Web-{1ACA618C-9177-4942-ABEC-D2F55B5421F9}" dt="2020-06-25T19:10:59.436" v="11" actId="1076"/>
          <ac:cxnSpMkLst>
            <pc:docMk/>
            <pc:sldMk cId="2253538601" sldId="921"/>
            <ac:cxnSpMk id="3" creationId="{00000000-0000-0000-0000-000000000000}"/>
          </ac:cxnSpMkLst>
        </pc:cxnChg>
        <pc:cxnChg chg="mod">
          <ac:chgData name="Lynne Spina" userId="S::lynne@bmtinfonet.org::8a5c8ed4-d1c8-43d2-8dc5-270ea59fa2af" providerId="AD" clId="Web-{1ACA618C-9177-4942-ABEC-D2F55B5421F9}" dt="2020-06-25T19:11:02.748" v="12" actId="1076"/>
          <ac:cxnSpMkLst>
            <pc:docMk/>
            <pc:sldMk cId="2253538601" sldId="921"/>
            <ac:cxnSpMk id="6" creationId="{00000000-0000-0000-0000-000000000000}"/>
          </ac:cxnSpMkLst>
        </pc:cxnChg>
        <pc:cxnChg chg="mod">
          <ac:chgData name="Lynne Spina" userId="S::lynne@bmtinfonet.org::8a5c8ed4-d1c8-43d2-8dc5-270ea59fa2af" providerId="AD" clId="Web-{1ACA618C-9177-4942-ABEC-D2F55B5421F9}" dt="2020-06-25T19:14:00.355" v="37" actId="1076"/>
          <ac:cxnSpMkLst>
            <pc:docMk/>
            <pc:sldMk cId="2253538601" sldId="921"/>
            <ac:cxnSpMk id="7" creationId="{00000000-0000-0000-0000-000000000000}"/>
          </ac:cxnSpMkLst>
        </pc:cxnChg>
      </pc:sldChg>
    </pc:docChg>
  </pc:docChgLst>
  <pc:docChgLst>
    <pc:chgData name="Lynne Spina" userId="S::lynne@bmtinfonet.org::8a5c8ed4-d1c8-43d2-8dc5-270ea59fa2af" providerId="AD" clId="Web-{53C5A658-6B8E-4150-A61A-61C8D41A70C4}"/>
    <pc:docChg chg="addSld delSld modSld sldOrd addMainMaster modMainMaster">
      <pc:chgData name="Lynne Spina" userId="S::lynne@bmtinfonet.org::8a5c8ed4-d1c8-43d2-8dc5-270ea59fa2af" providerId="AD" clId="Web-{53C5A658-6B8E-4150-A61A-61C8D41A70C4}" dt="2020-06-23T21:58:04.491" v="35" actId="1076"/>
      <pc:docMkLst>
        <pc:docMk/>
      </pc:docMkLst>
      <pc:sldChg chg="new del">
        <pc:chgData name="Lynne Spina" userId="S::lynne@bmtinfonet.org::8a5c8ed4-d1c8-43d2-8dc5-270ea59fa2af" providerId="AD" clId="Web-{53C5A658-6B8E-4150-A61A-61C8D41A70C4}" dt="2020-06-23T21:54:43.491" v="2"/>
        <pc:sldMkLst>
          <pc:docMk/>
          <pc:sldMk cId="2429317498" sldId="919"/>
        </pc:sldMkLst>
      </pc:sldChg>
      <pc:sldChg chg="modSp add ord">
        <pc:chgData name="Lynne Spina" userId="S::lynne@bmtinfonet.org::8a5c8ed4-d1c8-43d2-8dc5-270ea59fa2af" providerId="AD" clId="Web-{53C5A658-6B8E-4150-A61A-61C8D41A70C4}" dt="2020-06-23T21:58:04.491" v="35" actId="1076"/>
        <pc:sldMkLst>
          <pc:docMk/>
          <pc:sldMk cId="2736017274" sldId="920"/>
        </pc:sldMkLst>
        <pc:spChg chg="mod">
          <ac:chgData name="Lynne Spina" userId="S::lynne@bmtinfonet.org::8a5c8ed4-d1c8-43d2-8dc5-270ea59fa2af" providerId="AD" clId="Web-{53C5A658-6B8E-4150-A61A-61C8D41A70C4}" dt="2020-06-23T21:58:04.491" v="35" actId="1076"/>
          <ac:spMkLst>
            <pc:docMk/>
            <pc:sldMk cId="2736017274" sldId="920"/>
            <ac:spMk id="4" creationId="{00000000-0000-0000-0000-000000000000}"/>
          </ac:spMkLst>
        </pc:spChg>
        <pc:spChg chg="mod">
          <ac:chgData name="Lynne Spina" userId="S::lynne@bmtinfonet.org::8a5c8ed4-d1c8-43d2-8dc5-270ea59fa2af" providerId="AD" clId="Web-{53C5A658-6B8E-4150-A61A-61C8D41A70C4}" dt="2020-06-23T21:57:53.569" v="33" actId="1076"/>
          <ac:spMkLst>
            <pc:docMk/>
            <pc:sldMk cId="2736017274" sldId="920"/>
            <ac:spMk id="5" creationId="{00000000-0000-0000-0000-000000000000}"/>
          </ac:spMkLst>
        </pc:spChg>
        <pc:spChg chg="mod">
          <ac:chgData name="Lynne Spina" userId="S::lynne@bmtinfonet.org::8a5c8ed4-d1c8-43d2-8dc5-270ea59fa2af" providerId="AD" clId="Web-{53C5A658-6B8E-4150-A61A-61C8D41A70C4}" dt="2020-06-23T21:57:46.038" v="32" actId="1076"/>
          <ac:spMkLst>
            <pc:docMk/>
            <pc:sldMk cId="2736017274" sldId="920"/>
            <ac:spMk id="8" creationId="{00000000-0000-0000-0000-000000000000}"/>
          </ac:spMkLst>
        </pc:spChg>
        <pc:spChg chg="mod">
          <ac:chgData name="Lynne Spina" userId="S::lynne@bmtinfonet.org::8a5c8ed4-d1c8-43d2-8dc5-270ea59fa2af" providerId="AD" clId="Web-{53C5A658-6B8E-4150-A61A-61C8D41A70C4}" dt="2020-06-23T21:57:02.100" v="23" actId="20577"/>
          <ac:spMkLst>
            <pc:docMk/>
            <pc:sldMk cId="2736017274" sldId="920"/>
            <ac:spMk id="10" creationId="{00000000-0000-0000-0000-000000000000}"/>
          </ac:spMkLst>
        </pc:spChg>
        <pc:picChg chg="mod">
          <ac:chgData name="Lynne Spina" userId="S::lynne@bmtinfonet.org::8a5c8ed4-d1c8-43d2-8dc5-270ea59fa2af" providerId="AD" clId="Web-{53C5A658-6B8E-4150-A61A-61C8D41A70C4}" dt="2020-06-23T21:55:51.788" v="7" actId="14100"/>
          <ac:picMkLst>
            <pc:docMk/>
            <pc:sldMk cId="2736017274" sldId="920"/>
            <ac:picMk id="2" creationId="{00000000-0000-0000-0000-000000000000}"/>
          </ac:picMkLst>
        </pc:picChg>
        <pc:picChg chg="mod">
          <ac:chgData name="Lynne Spina" userId="S::lynne@bmtinfonet.org::8a5c8ed4-d1c8-43d2-8dc5-270ea59fa2af" providerId="AD" clId="Web-{53C5A658-6B8E-4150-A61A-61C8D41A70C4}" dt="2020-06-23T21:56:50.100" v="20" actId="14100"/>
          <ac:picMkLst>
            <pc:docMk/>
            <pc:sldMk cId="2736017274" sldId="920"/>
            <ac:picMk id="11" creationId="{00000000-0000-0000-0000-000000000000}"/>
          </ac:picMkLst>
        </pc:picChg>
        <pc:cxnChg chg="mod">
          <ac:chgData name="Lynne Spina" userId="S::lynne@bmtinfonet.org::8a5c8ed4-d1c8-43d2-8dc5-270ea59fa2af" providerId="AD" clId="Web-{53C5A658-6B8E-4150-A61A-61C8D41A70C4}" dt="2020-06-23T21:56:05.866" v="9" actId="1076"/>
          <ac:cxnSpMkLst>
            <pc:docMk/>
            <pc:sldMk cId="2736017274" sldId="920"/>
            <ac:cxnSpMk id="3" creationId="{00000000-0000-0000-0000-000000000000}"/>
          </ac:cxnSpMkLst>
        </pc:cxnChg>
        <pc:cxnChg chg="mod">
          <ac:chgData name="Lynne Spina" userId="S::lynne@bmtinfonet.org::8a5c8ed4-d1c8-43d2-8dc5-270ea59fa2af" providerId="AD" clId="Web-{53C5A658-6B8E-4150-A61A-61C8D41A70C4}" dt="2020-06-23T21:56:14.100" v="11" actId="1076"/>
          <ac:cxnSpMkLst>
            <pc:docMk/>
            <pc:sldMk cId="2736017274" sldId="920"/>
            <ac:cxnSpMk id="6" creationId="{00000000-0000-0000-0000-000000000000}"/>
          </ac:cxnSpMkLst>
        </pc:cxnChg>
        <pc:cxnChg chg="mod">
          <ac:chgData name="Lynne Spina" userId="S::lynne@bmtinfonet.org::8a5c8ed4-d1c8-43d2-8dc5-270ea59fa2af" providerId="AD" clId="Web-{53C5A658-6B8E-4150-A61A-61C8D41A70C4}" dt="2020-06-23T21:58:01.976" v="34" actId="1076"/>
          <ac:cxnSpMkLst>
            <pc:docMk/>
            <pc:sldMk cId="2736017274" sldId="920"/>
            <ac:cxnSpMk id="7" creationId="{00000000-0000-0000-0000-000000000000}"/>
          </ac:cxnSpMkLst>
        </pc:cxnChg>
      </pc:sldChg>
      <pc:sldMasterChg chg="add addSldLayout">
        <pc:chgData name="Lynne Spina" userId="S::lynne@bmtinfonet.org::8a5c8ed4-d1c8-43d2-8dc5-270ea59fa2af" providerId="AD" clId="Web-{53C5A658-6B8E-4150-A61A-61C8D41A70C4}" dt="2020-06-23T21:54:38.085" v="1"/>
        <pc:sldMasterMkLst>
          <pc:docMk/>
          <pc:sldMasterMk cId="1112271633" sldId="2147483648"/>
        </pc:sldMasterMkLst>
        <pc:sldLayoutChg chg="add">
          <pc:chgData name="Lynne Spina" userId="S::lynne@bmtinfonet.org::8a5c8ed4-d1c8-43d2-8dc5-270ea59fa2af" providerId="AD" clId="Web-{53C5A658-6B8E-4150-A61A-61C8D41A70C4}" dt="2020-06-23T21:54:38.085" v="1"/>
          <pc:sldLayoutMkLst>
            <pc:docMk/>
            <pc:sldMasterMk cId="1112271633" sldId="2147483648"/>
            <pc:sldLayoutMk cId="104188696" sldId="2147483649"/>
          </pc:sldLayoutMkLst>
        </pc:sldLayoutChg>
        <pc:sldLayoutChg chg="add">
          <pc:chgData name="Lynne Spina" userId="S::lynne@bmtinfonet.org::8a5c8ed4-d1c8-43d2-8dc5-270ea59fa2af" providerId="AD" clId="Web-{53C5A658-6B8E-4150-A61A-61C8D41A70C4}" dt="2020-06-23T21:54:38.085" v="1"/>
          <pc:sldLayoutMkLst>
            <pc:docMk/>
            <pc:sldMasterMk cId="1112271633" sldId="2147483648"/>
            <pc:sldLayoutMk cId="2122870313" sldId="2147483650"/>
          </pc:sldLayoutMkLst>
        </pc:sldLayoutChg>
        <pc:sldLayoutChg chg="add">
          <pc:chgData name="Lynne Spina" userId="S::lynne@bmtinfonet.org::8a5c8ed4-d1c8-43d2-8dc5-270ea59fa2af" providerId="AD" clId="Web-{53C5A658-6B8E-4150-A61A-61C8D41A70C4}" dt="2020-06-23T21:54:38.085" v="1"/>
          <pc:sldLayoutMkLst>
            <pc:docMk/>
            <pc:sldMasterMk cId="1112271633" sldId="2147483648"/>
            <pc:sldLayoutMk cId="788039333" sldId="2147483651"/>
          </pc:sldLayoutMkLst>
        </pc:sldLayoutChg>
        <pc:sldLayoutChg chg="add">
          <pc:chgData name="Lynne Spina" userId="S::lynne@bmtinfonet.org::8a5c8ed4-d1c8-43d2-8dc5-270ea59fa2af" providerId="AD" clId="Web-{53C5A658-6B8E-4150-A61A-61C8D41A70C4}" dt="2020-06-23T21:54:38.085" v="1"/>
          <pc:sldLayoutMkLst>
            <pc:docMk/>
            <pc:sldMasterMk cId="1112271633" sldId="2147483648"/>
            <pc:sldLayoutMk cId="1045418682" sldId="2147483652"/>
          </pc:sldLayoutMkLst>
        </pc:sldLayoutChg>
        <pc:sldLayoutChg chg="add">
          <pc:chgData name="Lynne Spina" userId="S::lynne@bmtinfonet.org::8a5c8ed4-d1c8-43d2-8dc5-270ea59fa2af" providerId="AD" clId="Web-{53C5A658-6B8E-4150-A61A-61C8D41A70C4}" dt="2020-06-23T21:54:38.085" v="1"/>
          <pc:sldLayoutMkLst>
            <pc:docMk/>
            <pc:sldMasterMk cId="1112271633" sldId="2147483648"/>
            <pc:sldLayoutMk cId="1788072267" sldId="2147483653"/>
          </pc:sldLayoutMkLst>
        </pc:sldLayoutChg>
        <pc:sldLayoutChg chg="add">
          <pc:chgData name="Lynne Spina" userId="S::lynne@bmtinfonet.org::8a5c8ed4-d1c8-43d2-8dc5-270ea59fa2af" providerId="AD" clId="Web-{53C5A658-6B8E-4150-A61A-61C8D41A70C4}" dt="2020-06-23T21:54:38.085" v="1"/>
          <pc:sldLayoutMkLst>
            <pc:docMk/>
            <pc:sldMasterMk cId="1112271633" sldId="2147483648"/>
            <pc:sldLayoutMk cId="244435351" sldId="2147483654"/>
          </pc:sldLayoutMkLst>
        </pc:sldLayoutChg>
        <pc:sldLayoutChg chg="add">
          <pc:chgData name="Lynne Spina" userId="S::lynne@bmtinfonet.org::8a5c8ed4-d1c8-43d2-8dc5-270ea59fa2af" providerId="AD" clId="Web-{53C5A658-6B8E-4150-A61A-61C8D41A70C4}" dt="2020-06-23T21:54:38.085" v="1"/>
          <pc:sldLayoutMkLst>
            <pc:docMk/>
            <pc:sldMasterMk cId="1112271633" sldId="2147483648"/>
            <pc:sldLayoutMk cId="88727546" sldId="2147483655"/>
          </pc:sldLayoutMkLst>
        </pc:sldLayoutChg>
        <pc:sldLayoutChg chg="add">
          <pc:chgData name="Lynne Spina" userId="S::lynne@bmtinfonet.org::8a5c8ed4-d1c8-43d2-8dc5-270ea59fa2af" providerId="AD" clId="Web-{53C5A658-6B8E-4150-A61A-61C8D41A70C4}" dt="2020-06-23T21:54:38.085" v="1"/>
          <pc:sldLayoutMkLst>
            <pc:docMk/>
            <pc:sldMasterMk cId="1112271633" sldId="2147483648"/>
            <pc:sldLayoutMk cId="1456302968" sldId="2147483656"/>
          </pc:sldLayoutMkLst>
        </pc:sldLayoutChg>
        <pc:sldLayoutChg chg="add">
          <pc:chgData name="Lynne Spina" userId="S::lynne@bmtinfonet.org::8a5c8ed4-d1c8-43d2-8dc5-270ea59fa2af" providerId="AD" clId="Web-{53C5A658-6B8E-4150-A61A-61C8D41A70C4}" dt="2020-06-23T21:54:38.085" v="1"/>
          <pc:sldLayoutMkLst>
            <pc:docMk/>
            <pc:sldMasterMk cId="1112271633" sldId="2147483648"/>
            <pc:sldLayoutMk cId="1212858317" sldId="2147483657"/>
          </pc:sldLayoutMkLst>
        </pc:sldLayoutChg>
        <pc:sldLayoutChg chg="add">
          <pc:chgData name="Lynne Spina" userId="S::lynne@bmtinfonet.org::8a5c8ed4-d1c8-43d2-8dc5-270ea59fa2af" providerId="AD" clId="Web-{53C5A658-6B8E-4150-A61A-61C8D41A70C4}" dt="2020-06-23T21:54:38.085" v="1"/>
          <pc:sldLayoutMkLst>
            <pc:docMk/>
            <pc:sldMasterMk cId="1112271633" sldId="2147483648"/>
            <pc:sldLayoutMk cId="594956495" sldId="2147483658"/>
          </pc:sldLayoutMkLst>
        </pc:sldLayoutChg>
        <pc:sldLayoutChg chg="add">
          <pc:chgData name="Lynne Spina" userId="S::lynne@bmtinfonet.org::8a5c8ed4-d1c8-43d2-8dc5-270ea59fa2af" providerId="AD" clId="Web-{53C5A658-6B8E-4150-A61A-61C8D41A70C4}" dt="2020-06-23T21:54:38.085" v="1"/>
          <pc:sldLayoutMkLst>
            <pc:docMk/>
            <pc:sldMasterMk cId="1112271633" sldId="2147483648"/>
            <pc:sldLayoutMk cId="749951033" sldId="2147483659"/>
          </pc:sldLayoutMkLst>
        </pc:sldLayoutChg>
      </pc:sldMasterChg>
      <pc:sldMasterChg chg="replId modSldLayout">
        <pc:chgData name="Lynne Spina" userId="S::lynne@bmtinfonet.org::8a5c8ed4-d1c8-43d2-8dc5-270ea59fa2af" providerId="AD" clId="Web-{53C5A658-6B8E-4150-A61A-61C8D41A70C4}" dt="2020-06-23T21:54:38.085" v="1"/>
        <pc:sldMasterMkLst>
          <pc:docMk/>
          <pc:sldMasterMk cId="3723714455" sldId="2147483665"/>
        </pc:sldMasterMkLst>
        <pc:sldLayoutChg chg="replId">
          <pc:chgData name="Lynne Spina" userId="S::lynne@bmtinfonet.org::8a5c8ed4-d1c8-43d2-8dc5-270ea59fa2af" providerId="AD" clId="Web-{53C5A658-6B8E-4150-A61A-61C8D41A70C4}" dt="2020-06-23T21:54:38.085" v="1"/>
          <pc:sldLayoutMkLst>
            <pc:docMk/>
            <pc:sldMasterMk cId="3723714455" sldId="2147483665"/>
            <pc:sldLayoutMk cId="2887501059" sldId="2147483666"/>
          </pc:sldLayoutMkLst>
        </pc:sldLayoutChg>
        <pc:sldLayoutChg chg="replId">
          <pc:chgData name="Lynne Spina" userId="S::lynne@bmtinfonet.org::8a5c8ed4-d1c8-43d2-8dc5-270ea59fa2af" providerId="AD" clId="Web-{53C5A658-6B8E-4150-A61A-61C8D41A70C4}" dt="2020-06-23T21:54:38.085" v="1"/>
          <pc:sldLayoutMkLst>
            <pc:docMk/>
            <pc:sldMasterMk cId="3723714455" sldId="2147483665"/>
            <pc:sldLayoutMk cId="2694454742" sldId="2147483667"/>
          </pc:sldLayoutMkLst>
        </pc:sldLayoutChg>
        <pc:sldLayoutChg chg="replId">
          <pc:chgData name="Lynne Spina" userId="S::lynne@bmtinfonet.org::8a5c8ed4-d1c8-43d2-8dc5-270ea59fa2af" providerId="AD" clId="Web-{53C5A658-6B8E-4150-A61A-61C8D41A70C4}" dt="2020-06-23T21:54:38.085" v="1"/>
          <pc:sldLayoutMkLst>
            <pc:docMk/>
            <pc:sldMasterMk cId="3723714455" sldId="2147483665"/>
            <pc:sldLayoutMk cId="4178388854" sldId="2147483668"/>
          </pc:sldLayoutMkLst>
        </pc:sldLayoutChg>
        <pc:sldLayoutChg chg="replId">
          <pc:chgData name="Lynne Spina" userId="S::lynne@bmtinfonet.org::8a5c8ed4-d1c8-43d2-8dc5-270ea59fa2af" providerId="AD" clId="Web-{53C5A658-6B8E-4150-A61A-61C8D41A70C4}" dt="2020-06-23T21:54:38.085" v="1"/>
          <pc:sldLayoutMkLst>
            <pc:docMk/>
            <pc:sldMasterMk cId="3723714455" sldId="2147483665"/>
            <pc:sldLayoutMk cId="934941219" sldId="214748366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Sheet1!$T$26</c:f>
              <c:strCache>
                <c:ptCount val="1"/>
                <c:pt idx="0">
                  <c:v>Mild cGVHD</c:v>
                </c:pt>
              </c:strCache>
            </c:strRef>
          </c:tx>
          <c:spPr>
            <a:solidFill>
              <a:srgbClr val="CCECFF"/>
            </a:solidFill>
          </c:spPr>
          <c:invertIfNegative val="0"/>
          <c:cat>
            <c:strRef>
              <c:f>Sheet1!$S$32:$S$33</c:f>
              <c:strCache>
                <c:ptCount val="2"/>
                <c:pt idx="0">
                  <c:v>FACT-BMT </c:v>
                </c:pt>
                <c:pt idx="1">
                  <c:v>FACT-TOI</c:v>
                </c:pt>
              </c:strCache>
            </c:strRef>
          </c:cat>
          <c:val>
            <c:numRef>
              <c:f>Sheet1!$T$32:$T$33</c:f>
              <c:numCache>
                <c:formatCode>General</c:formatCode>
                <c:ptCount val="2"/>
                <c:pt idx="0">
                  <c:v>114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2-491F-AD9A-A25A11FD7960}"/>
            </c:ext>
          </c:extLst>
        </c:ser>
        <c:ser>
          <c:idx val="1"/>
          <c:order val="1"/>
          <c:tx>
            <c:strRef>
              <c:f>Sheet1!$U$26</c:f>
              <c:strCache>
                <c:ptCount val="1"/>
                <c:pt idx="0">
                  <c:v>Moderate cGVHD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Sheet1!$S$32:$S$33</c:f>
              <c:strCache>
                <c:ptCount val="2"/>
                <c:pt idx="0">
                  <c:v>FACT-BMT </c:v>
                </c:pt>
                <c:pt idx="1">
                  <c:v>FACT-TOI</c:v>
                </c:pt>
              </c:strCache>
            </c:strRef>
          </c:cat>
          <c:val>
            <c:numRef>
              <c:f>Sheet1!$U$32:$U$33</c:f>
              <c:numCache>
                <c:formatCode>General</c:formatCode>
                <c:ptCount val="2"/>
                <c:pt idx="0">
                  <c:v>111</c:v>
                </c:pt>
                <c:pt idx="1">
                  <c:v>67.8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F2-491F-AD9A-A25A11FD7960}"/>
            </c:ext>
          </c:extLst>
        </c:ser>
        <c:ser>
          <c:idx val="2"/>
          <c:order val="2"/>
          <c:tx>
            <c:strRef>
              <c:f>Sheet1!$V$26</c:f>
              <c:strCache>
                <c:ptCount val="1"/>
                <c:pt idx="0">
                  <c:v>Severe cGVHD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Sheet1!$S$32:$S$33</c:f>
              <c:strCache>
                <c:ptCount val="2"/>
                <c:pt idx="0">
                  <c:v>FACT-BMT </c:v>
                </c:pt>
                <c:pt idx="1">
                  <c:v>FACT-TOI</c:v>
                </c:pt>
              </c:strCache>
            </c:strRef>
          </c:cat>
          <c:val>
            <c:numRef>
              <c:f>Sheet1!$V$32:$V$33</c:f>
              <c:numCache>
                <c:formatCode>General</c:formatCode>
                <c:ptCount val="2"/>
                <c:pt idx="0">
                  <c:v>98.7</c:v>
                </c:pt>
                <c:pt idx="1">
                  <c:v>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F2-491F-AD9A-A25A11FD7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8811624"/>
        <c:axId val="-2126845144"/>
      </c:barChart>
      <c:catAx>
        <c:axId val="2128811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26845144"/>
        <c:crosses val="autoZero"/>
        <c:auto val="0"/>
        <c:lblAlgn val="ctr"/>
        <c:lblOffset val="100"/>
        <c:noMultiLvlLbl val="0"/>
      </c:catAx>
      <c:valAx>
        <c:axId val="-2126845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288116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Sheet1!$W$4:$Z$4</c:f>
              <c:strCache>
                <c:ptCount val="4"/>
                <c:pt idx="0">
                  <c:v>Feeling nervous</c:v>
                </c:pt>
                <c:pt idx="1">
                  <c:v>Irritable</c:v>
                </c:pt>
                <c:pt idx="2">
                  <c:v>Feeling sad</c:v>
                </c:pt>
                <c:pt idx="3">
                  <c:v>Feeling worried</c:v>
                </c:pt>
              </c:strCache>
            </c:strRef>
          </c:cat>
          <c:val>
            <c:numRef>
              <c:f>Sheet1!$W$5:$Z$5</c:f>
              <c:numCache>
                <c:formatCode>0%</c:formatCode>
                <c:ptCount val="4"/>
                <c:pt idx="0">
                  <c:v>0.33</c:v>
                </c:pt>
                <c:pt idx="1">
                  <c:v>0.36</c:v>
                </c:pt>
                <c:pt idx="2">
                  <c:v>0.41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4-48BD-B30D-7B92725D7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0254616"/>
        <c:axId val="-2110428312"/>
      </c:barChart>
      <c:catAx>
        <c:axId val="-2110254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0428312"/>
        <c:crosses val="autoZero"/>
        <c:auto val="1"/>
        <c:lblAlgn val="ctr"/>
        <c:lblOffset val="100"/>
        <c:noMultiLvlLbl val="0"/>
      </c:catAx>
      <c:valAx>
        <c:axId val="-21104283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-2110254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82F9E4E3-F7FB-47CD-9C0E-2CEB49CD529B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886FEFD0-D57B-4D6A-B2D7-C3EDA058C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70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4CC1AC51-D059-4223-9C88-494598A3634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436492AF-BC2A-4188-B06F-754C36A74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0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541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588E1-0667-F543-A7DD-FC691892D0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9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54903" y="6027548"/>
            <a:ext cx="8231897" cy="1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54025" y="1089890"/>
            <a:ext cx="8227917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MGH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0"/>
          <a:stretch/>
        </p:blipFill>
        <p:spPr>
          <a:xfrm>
            <a:off x="447040" y="6128326"/>
            <a:ext cx="538481" cy="5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474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C89-B95B-D24A-B871-82ED1DF05704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1C0C-476D-0148-AC4E-F2EA9DCF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7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C89-B95B-D24A-B871-82ED1DF05704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1C0C-476D-0148-AC4E-F2EA9DCF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39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C89-B95B-D24A-B871-82ED1DF05704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1C0C-476D-0148-AC4E-F2EA9DCF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8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C89-B95B-D24A-B871-82ED1DF05704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1C0C-476D-0148-AC4E-F2EA9DCF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72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C89-B95B-D24A-B871-82ED1DF05704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1C0C-476D-0148-AC4E-F2EA9DCF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5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C89-B95B-D24A-B871-82ED1DF05704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1C0C-476D-0148-AC4E-F2EA9DCF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7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C89-B95B-D24A-B871-82ED1DF05704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1C0C-476D-0148-AC4E-F2EA9DCF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02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C89-B95B-D24A-B871-82ED1DF05704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1C0C-476D-0148-AC4E-F2EA9DCF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58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C89-B95B-D24A-B871-82ED1DF05704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1C0C-476D-0148-AC4E-F2EA9DCF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56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C89-B95B-D24A-B871-82ED1DF05704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1C0C-476D-0148-AC4E-F2EA9DCF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5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99" y="2415961"/>
            <a:ext cx="7772400" cy="12233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179" y="3815531"/>
            <a:ext cx="7772400" cy="5461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4903" y="6027548"/>
            <a:ext cx="8231897" cy="1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4025" y="1089890"/>
            <a:ext cx="8227917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GH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0"/>
          <a:stretch/>
        </p:blipFill>
        <p:spPr>
          <a:xfrm>
            <a:off x="435700" y="254091"/>
            <a:ext cx="538481" cy="5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844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577924" y="112779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14157" y="114675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4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75010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93379" y="-74623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4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25620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454903" y="6027548"/>
            <a:ext cx="8231897" cy="1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4025" y="1089890"/>
            <a:ext cx="8227917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MGH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0"/>
          <a:stretch/>
        </p:blipFill>
        <p:spPr>
          <a:xfrm>
            <a:off x="447040" y="6128326"/>
            <a:ext cx="538481" cy="5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8885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: no foot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64427" y="6023132"/>
            <a:ext cx="8217515" cy="9477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29600" y="6508153"/>
            <a:ext cx="457200" cy="20955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E22CD0-11F5-4647-B802-77FC0A9339C4}" type="slidenum">
              <a:rPr lang="en-US" sz="800" b="1" smtClean="0">
                <a:solidFill>
                  <a:schemeClr val="tx1"/>
                </a:solidFill>
              </a:rPr>
              <a:pPr/>
              <a:t>‹#›</a:t>
            </a:fld>
            <a:endParaRPr lang="en-US" sz="900" b="1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54903" y="6027548"/>
            <a:ext cx="8231897" cy="1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4025" y="1089890"/>
            <a:ext cx="8227917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276225" y="5871835"/>
            <a:ext cx="8601075" cy="30259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 descr="MGH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0"/>
          <a:stretch/>
        </p:blipFill>
        <p:spPr>
          <a:xfrm>
            <a:off x="458380" y="310792"/>
            <a:ext cx="538481" cy="5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4121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: n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64427" y="6023132"/>
            <a:ext cx="8217515" cy="9477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V="1">
            <a:off x="464427" y="1078315"/>
            <a:ext cx="8217515" cy="9477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29600" y="6508153"/>
            <a:ext cx="457200" cy="20955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E22CD0-11F5-4647-B802-77FC0A9339C4}" type="slidenum">
              <a:rPr lang="en-US" sz="800" b="1" smtClean="0">
                <a:solidFill>
                  <a:schemeClr val="tx1"/>
                </a:solidFill>
              </a:rPr>
              <a:pPr/>
              <a:t>‹#›</a:t>
            </a:fld>
            <a:endParaRPr lang="en-US" sz="900" b="1">
              <a:solidFill>
                <a:schemeClr val="tx1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276225" y="5871835"/>
            <a:ext cx="8601075" cy="30259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90500" y="927018"/>
            <a:ext cx="8601075" cy="30259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965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|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858838" y="2415961"/>
            <a:ext cx="7732711" cy="12233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45179" y="3815531"/>
            <a:ext cx="7772400" cy="5461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54903" y="6027548"/>
            <a:ext cx="8231897" cy="1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4025" y="1089890"/>
            <a:ext cx="8227917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MGH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0"/>
          <a:stretch/>
        </p:blipFill>
        <p:spPr>
          <a:xfrm>
            <a:off x="503738" y="344812"/>
            <a:ext cx="538481" cy="5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917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C89-B95B-D24A-B871-82ED1DF05704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1C0C-476D-0148-AC4E-F2EA9DCF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25884"/>
            <a:ext cx="8229600" cy="38216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4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54903" y="6027548"/>
            <a:ext cx="8231897" cy="1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4025" y="1089890"/>
            <a:ext cx="8227917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MGH.png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0"/>
          <a:stretch/>
        </p:blipFill>
        <p:spPr>
          <a:xfrm>
            <a:off x="447040" y="6128326"/>
            <a:ext cx="538481" cy="5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1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3" r:id="rId2"/>
    <p:sldLayoutId id="2147483666" r:id="rId3"/>
    <p:sldLayoutId id="2147483661" r:id="rId4"/>
    <p:sldLayoutId id="2147483668" r:id="rId5"/>
    <p:sldLayoutId id="2147483669" r:id="rId6"/>
    <p:sldLayoutId id="2147483664" r:id="rId7"/>
    <p:sldLayoutId id="2147483662" r:id="rId8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600"/>
        </a:spcBef>
        <a:spcAft>
          <a:spcPts val="300"/>
        </a:spcAft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71500" indent="-114300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57250" indent="-171450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28700" indent="-114300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tx1">
            <a:lumMod val="50000"/>
          </a:schemeClr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D8C89-B95B-D24A-B871-82ED1DF05704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91C0C-476D-0148-AC4E-F2EA9DCF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7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urneyforward.org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asco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nccn.org/" TargetMode="External"/><Relationship Id="rId5" Type="http://schemas.openxmlformats.org/officeDocument/2006/relationships/hyperlink" Target="http://www.lls.org/" TargetMode="External"/><Relationship Id="rId4" Type="http://schemas.openxmlformats.org/officeDocument/2006/relationships/hyperlink" Target="http://www.livestrong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32" y="193805"/>
            <a:ext cx="2260836" cy="746608"/>
          </a:xfrm>
          <a:prstGeom prst="rect">
            <a:avLst/>
          </a:prstGeom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0" y="1484642"/>
            <a:ext cx="9144000" cy="25541"/>
          </a:xfrm>
          <a:prstGeom prst="line">
            <a:avLst/>
          </a:prstGeom>
          <a:ln w="508000">
            <a:solidFill>
              <a:srgbClr val="3F0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551587" y="1963224"/>
            <a:ext cx="8395794" cy="127433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29771">
              <a:lnSpc>
                <a:spcPct val="100000"/>
              </a:lnSpc>
            </a:pPr>
            <a:r>
              <a:rPr lang="en-US" sz="2800" b="1">
                <a:latin typeface="Arial"/>
                <a:cs typeface="Arial"/>
              </a:rPr>
              <a:t>Strive to Thrive: How to Protect Your Health after a Transplant Using Donor Cells (Allogeneic Transplant)</a:t>
            </a:r>
            <a:endParaRPr lang="en-US"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51587" y="3737637"/>
            <a:ext cx="5014322" cy="12144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29771">
              <a:spcBef>
                <a:spcPts val="689"/>
              </a:spcBef>
              <a:buNone/>
            </a:pPr>
            <a:r>
              <a:rPr lang="en-US" sz="2400">
                <a:solidFill>
                  <a:srgbClr val="3F0077"/>
                </a:solidFill>
                <a:latin typeface="Arial"/>
                <a:cs typeface="Arial"/>
              </a:rPr>
              <a:t>Celebrating a Second Chance at Life Survivorship Symposium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1" y="1748457"/>
            <a:ext cx="9144000" cy="0"/>
          </a:xfrm>
          <a:prstGeom prst="line">
            <a:avLst/>
          </a:prstGeom>
          <a:ln w="79375">
            <a:solidFill>
              <a:srgbClr val="CEE00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0" y="6334315"/>
            <a:ext cx="9144000" cy="0"/>
          </a:xfrm>
          <a:prstGeom prst="line">
            <a:avLst/>
          </a:prstGeom>
          <a:ln w="79375">
            <a:solidFill>
              <a:srgbClr val="CEE00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/>
        </p:nvSpPr>
        <p:spPr>
          <a:xfrm>
            <a:off x="-155183" y="4913234"/>
            <a:ext cx="3554564" cy="334526"/>
          </a:xfrm>
          <a:prstGeom prst="rect">
            <a:avLst/>
          </a:prstGeom>
        </p:spPr>
        <p:txBody>
          <a:bodyPr vert="horz" lIns="70009" tIns="35004" rIns="70009" bIns="35004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9771">
              <a:spcBef>
                <a:spcPts val="689"/>
              </a:spcBef>
            </a:pP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July 11-17, 2020</a:t>
            </a:r>
          </a:p>
          <a:p>
            <a:pPr defTabSz="629771">
              <a:spcBef>
                <a:spcPts val="689"/>
              </a:spcBef>
            </a:pPr>
            <a:endParaRPr lang="en-US" sz="2100" i="1">
              <a:solidFill>
                <a:prstClr val="black"/>
              </a:solidFill>
              <a:latin typeface="Proxima Nova" panose="02000506030000020004" pitchFamily="2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920195" y="5397651"/>
            <a:ext cx="2691579" cy="934180"/>
          </a:xfrm>
          <a:prstGeom prst="rect">
            <a:avLst/>
          </a:prstGeom>
        </p:spPr>
        <p:txBody>
          <a:bodyPr vert="horz" lIns="70009" tIns="35004" rIns="70009" bIns="35004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9771">
              <a:spcBef>
                <a:spcPts val="689"/>
              </a:spcBef>
            </a:pPr>
            <a:r>
              <a:rPr lang="en-US" sz="1600" b="1" err="1">
                <a:latin typeface="Arial"/>
                <a:ea typeface="Arial" charset="0"/>
                <a:cs typeface="Arial"/>
              </a:rPr>
              <a:t>Areej</a:t>
            </a:r>
            <a:r>
              <a:rPr lang="en-US" sz="1600" b="1">
                <a:latin typeface="Arial"/>
                <a:ea typeface="Arial" charset="0"/>
                <a:cs typeface="Arial"/>
              </a:rPr>
              <a:t> El-</a:t>
            </a:r>
            <a:r>
              <a:rPr lang="en-US" sz="1600" b="1" err="1">
                <a:latin typeface="Arial"/>
                <a:ea typeface="Arial" charset="0"/>
                <a:cs typeface="Arial"/>
              </a:rPr>
              <a:t>Jawahri</a:t>
            </a:r>
            <a:r>
              <a:rPr lang="en-US" sz="1600" b="1">
                <a:latin typeface="Arial"/>
                <a:ea typeface="Arial" charset="0"/>
                <a:cs typeface="Arial"/>
              </a:rPr>
              <a:t>, MD</a:t>
            </a:r>
          </a:p>
          <a:p>
            <a:pPr defTabSz="629771">
              <a:spcBef>
                <a:spcPts val="689"/>
              </a:spcBef>
            </a:pPr>
            <a:r>
              <a:rPr lang="en-US" sz="1600">
                <a:latin typeface="Arial"/>
                <a:ea typeface="Arial" charset="0"/>
                <a:cs typeface="Arial"/>
              </a:rPr>
              <a:t>Massachusetts General Hospital</a:t>
            </a:r>
            <a:endParaRPr lang="en-US" sz="1600">
              <a:solidFill>
                <a:prstClr val="black"/>
              </a:solidFill>
              <a:latin typeface="Arial"/>
              <a:ea typeface="Arial" charset="0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65" y="2977180"/>
            <a:ext cx="1603199" cy="235258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349877" y="575084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148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6017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3800" b="1">
                <a:solidFill>
                  <a:srgbClr val="002060"/>
                </a:solidFill>
                <a:latin typeface="Calibri" panose="020F0502020204030204" pitchFamily="34" charset="0"/>
              </a:rPr>
              <a:t>Who is able to provide </a:t>
            </a:r>
            <a:br>
              <a:rPr lang="en-US" sz="3800" b="1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3800" b="1">
                <a:solidFill>
                  <a:srgbClr val="002060"/>
                </a:solidFill>
                <a:latin typeface="Calibri" panose="020F0502020204030204" pitchFamily="34" charset="0"/>
              </a:rPr>
              <a:t>survivorship care?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638800"/>
          </a:xfrm>
        </p:spPr>
        <p:txBody>
          <a:bodyPr>
            <a:noAutofit/>
          </a:bodyPr>
          <a:lstStyle/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200"/>
          </a:p>
        </p:txBody>
      </p:sp>
      <p:pic>
        <p:nvPicPr>
          <p:cNvPr id="8" name="Picture 7" descr="logo_harvard">
            <a:extLst>
              <a:ext uri="{FF2B5EF4-FFF2-40B4-BE49-F238E27FC236}">
                <a16:creationId xmlns:a16="http://schemas.microsoft.com/office/drawing/2014/main" id="{56ADC76B-BB03-46D9-B7BC-1E014627B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1C9A9F-2E8E-4F71-B57B-CEFCCB7A13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2393" y="1515138"/>
            <a:ext cx="4161772" cy="38759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50A7A9-9EC5-446C-B145-845101E1A6C6}"/>
              </a:ext>
            </a:extLst>
          </p:cNvPr>
          <p:cNvSpPr txBox="1"/>
          <p:nvPr/>
        </p:nvSpPr>
        <p:spPr>
          <a:xfrm>
            <a:off x="457200" y="1143000"/>
            <a:ext cx="473174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Oncology Survivorship Clinics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Primary Care Clinicians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Family Practitioners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Nurses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Ask your transplant team for a Survivorship Care Plan: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Details the treatment you received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The long-term risks to watch for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The tests you may need over time</a:t>
            </a:r>
          </a:p>
        </p:txBody>
      </p:sp>
    </p:spTree>
    <p:extLst>
      <p:ext uri="{BB962C8B-B14F-4D97-AF65-F5344CB8AC3E}">
        <p14:creationId xmlns:p14="http://schemas.microsoft.com/office/powerpoint/2010/main" val="198749033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3800" b="1">
                <a:solidFill>
                  <a:srgbClr val="002060"/>
                </a:solidFill>
                <a:latin typeface="Calibri" panose="020F0502020204030204" pitchFamily="34" charset="0"/>
              </a:rPr>
              <a:t>Common Issues Impacting </a:t>
            </a:r>
            <a:br>
              <a:rPr lang="en-US" sz="3800" b="1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3800" b="1">
                <a:solidFill>
                  <a:srgbClr val="002060"/>
                </a:solidFill>
                <a:latin typeface="Calibri" panose="020F0502020204030204" pitchFamily="34" charset="0"/>
              </a:rPr>
              <a:t>Transplant Survivors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Emotional Impact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Effects on Caregivers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Financial Impact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Long term medical concerns (i.e. Late Effects) 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Chronic graft-versus-host disease (</a:t>
            </a:r>
            <a:r>
              <a:rPr lang="en-US" sz="2600" err="1">
                <a:solidFill>
                  <a:srgbClr val="000000"/>
                </a:solidFill>
                <a:latin typeface="Calibri" panose="020F0502020204030204" pitchFamily="34" charset="0"/>
              </a:rPr>
              <a:t>cGVHD</a:t>
            </a: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) related concerns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996C7B-0E74-44FC-88F2-300DC9323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22" y="1398222"/>
            <a:ext cx="3212318" cy="2202732"/>
          </a:xfrm>
          <a:prstGeom prst="rect">
            <a:avLst/>
          </a:prstGeom>
        </p:spPr>
      </p:pic>
      <p:pic>
        <p:nvPicPr>
          <p:cNvPr id="8" name="Picture 7" descr="logo_harvard">
            <a:extLst>
              <a:ext uri="{FF2B5EF4-FFF2-40B4-BE49-F238E27FC236}">
                <a16:creationId xmlns:a16="http://schemas.microsoft.com/office/drawing/2014/main" id="{0C2FCD18-EE5F-4625-A39C-E2568B5F5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85886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Emotional Impact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Sadness and depression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Anxiety and Post-traumatic stress (PTSD)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Fear of recurrence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Anger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Guilt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Acceptance, growth, and gratitude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2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31AA350-5C2E-447E-962B-79969A2C0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268812"/>
              </p:ext>
            </p:extLst>
          </p:nvPr>
        </p:nvGraphicFramePr>
        <p:xfrm>
          <a:off x="4097235" y="2046277"/>
          <a:ext cx="4980037" cy="333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 descr="logo_harvard">
            <a:extLst>
              <a:ext uri="{FF2B5EF4-FFF2-40B4-BE49-F238E27FC236}">
                <a16:creationId xmlns:a16="http://schemas.microsoft.com/office/drawing/2014/main" id="{886989D4-7EA8-406B-90BB-FD4C75845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01162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Effects on Caregivers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Caregivers provide majority of care for our transplant survivors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Caregivers have a stressful job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Chronic caregiving especially in the context of transplant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Immense caregiving burden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Impact on relationships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Impact on caregiver health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200"/>
          </a:p>
        </p:txBody>
      </p:sp>
      <p:pic>
        <p:nvPicPr>
          <p:cNvPr id="1026" name="Picture 2" descr="Image result for caregivers">
            <a:extLst>
              <a:ext uri="{FF2B5EF4-FFF2-40B4-BE49-F238E27FC236}">
                <a16:creationId xmlns:a16="http://schemas.microsoft.com/office/drawing/2014/main" id="{A960E869-2508-4870-A1E2-C7A84D8B8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90" y="3633449"/>
            <a:ext cx="4177592" cy="239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_harvard">
            <a:extLst>
              <a:ext uri="{FF2B5EF4-FFF2-40B4-BE49-F238E27FC236}">
                <a16:creationId xmlns:a16="http://schemas.microsoft.com/office/drawing/2014/main" id="{47CFECB9-88A6-4CB8-A267-1A2E23962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01934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Effects on Caregivers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12645" cy="56388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How to take care of yourself as a caregiver?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Set up a support system for yourself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Allow consistent time for yourself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Learn to ask for help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Prioritize and consider what you can let go of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Resources available to help caregivers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45E91-7341-4EAD-932C-DEB9C6D8D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591" y="1698592"/>
            <a:ext cx="3594254" cy="2384189"/>
          </a:xfrm>
          <a:prstGeom prst="rect">
            <a:avLst/>
          </a:prstGeom>
        </p:spPr>
      </p:pic>
      <p:pic>
        <p:nvPicPr>
          <p:cNvPr id="8" name="Picture 7" descr="logo_harvard">
            <a:extLst>
              <a:ext uri="{FF2B5EF4-FFF2-40B4-BE49-F238E27FC236}">
                <a16:creationId xmlns:a16="http://schemas.microsoft.com/office/drawing/2014/main" id="{ACA09E80-9962-4595-998C-0244852D1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19727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Financial Impact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646146" cy="56388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Financial Strain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Ask for financial assistance screen from your social worker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Return to </a:t>
            </a:r>
            <a:r>
              <a:rPr 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Work: 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Social workers are experts at helping patients navigate returning to work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Reasonable accommodations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FMLA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American with Disabilities ACT (ADA)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Equal Employment Opportunity Commission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200"/>
          </a:p>
        </p:txBody>
      </p:sp>
      <p:pic>
        <p:nvPicPr>
          <p:cNvPr id="2" name="Picture 2" descr="Reducing the Financial Burden | Life Loofah">
            <a:extLst>
              <a:ext uri="{FF2B5EF4-FFF2-40B4-BE49-F238E27FC236}">
                <a16:creationId xmlns:a16="http://schemas.microsoft.com/office/drawing/2014/main" id="{8CAEF4F3-9972-48A0-972E-60EC47429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63" y="3139808"/>
            <a:ext cx="2492309" cy="252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_harvard">
            <a:extLst>
              <a:ext uri="{FF2B5EF4-FFF2-40B4-BE49-F238E27FC236}">
                <a16:creationId xmlns:a16="http://schemas.microsoft.com/office/drawing/2014/main" id="{CAEA170A-6579-42CE-B549-6A04D2F30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31858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Long Term Medical Concerns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335947"/>
            <a:ext cx="8229600" cy="5638800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Heart problems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Lung problems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Hormonal issues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Bone health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Sexual health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Fatigue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Second Cancers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Gastro-intestinal problems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Kidney/Bladder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Nerve pain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“Chemo-brain”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Skin issues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Oral health concerns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Eye health concerns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200"/>
          </a:p>
        </p:txBody>
      </p:sp>
      <p:pic>
        <p:nvPicPr>
          <p:cNvPr id="6" name="Picture 5" descr="logo_harvard">
            <a:extLst>
              <a:ext uri="{FF2B5EF4-FFF2-40B4-BE49-F238E27FC236}">
                <a16:creationId xmlns:a16="http://schemas.microsoft.com/office/drawing/2014/main" id="{6CA237AD-38B2-4688-8B10-333E69B64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76333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Take a Deep Breath….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7CAE2C-04F1-40D9-9AFA-8C0A9FDD5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5412"/>
            <a:ext cx="8229600" cy="4182876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The list of long-term medical concerns is long, but….</a:t>
            </a:r>
          </a:p>
          <a:p>
            <a:pPr lvl="1">
              <a:spcBef>
                <a:spcPts val="2400"/>
              </a:spcBef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These complications are relatively rare</a:t>
            </a:r>
          </a:p>
          <a:p>
            <a:pPr lvl="1">
              <a:spcBef>
                <a:spcPts val="2400"/>
              </a:spcBef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If we educate ourselves about them, we can take better care of ourselves and prevent them</a:t>
            </a:r>
          </a:p>
          <a:p>
            <a:pPr lvl="1">
              <a:spcBef>
                <a:spcPts val="2400"/>
              </a:spcBef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Don’t let the anxiety about these long term medical concerns impact your goals</a:t>
            </a:r>
          </a:p>
          <a:p>
            <a:pPr lvl="1">
              <a:spcBef>
                <a:spcPts val="2400"/>
              </a:spcBef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We are discussing long term medical concerns to EMPOWER you to advocate for yourself, to take the best possible care of your body, and to minimize your risk of medical problems!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200"/>
          </a:p>
        </p:txBody>
      </p:sp>
      <p:pic>
        <p:nvPicPr>
          <p:cNvPr id="6" name="Picture 5" descr="logo_harvard">
            <a:extLst>
              <a:ext uri="{FF2B5EF4-FFF2-40B4-BE49-F238E27FC236}">
                <a16:creationId xmlns:a16="http://schemas.microsoft.com/office/drawing/2014/main" id="{0241516E-7587-42C9-9285-6605925EA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02195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What places survivors at risk?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Chemotherapy and radiation regimen intensity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Total body irradiation (TBI)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High-dose chemotherapy </a:t>
            </a:r>
          </a:p>
          <a:p>
            <a:pPr>
              <a:spcAft>
                <a:spcPts val="12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Prior exposures to chemotherapy and radiation</a:t>
            </a:r>
          </a:p>
          <a:p>
            <a:pPr>
              <a:spcAft>
                <a:spcPts val="12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Exposure to the use of corticosteroids over many months to years</a:t>
            </a:r>
          </a:p>
          <a:p>
            <a:pPr>
              <a:spcAft>
                <a:spcPts val="12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Chronic suppression of the immune system over many months to years</a:t>
            </a:r>
          </a:p>
          <a:p>
            <a:pPr>
              <a:spcAft>
                <a:spcPts val="12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Chronic graft-versus-host disease (</a:t>
            </a:r>
            <a:r>
              <a:rPr lang="en-US" sz="2600" err="1">
                <a:solidFill>
                  <a:srgbClr val="000000"/>
                </a:solidFill>
                <a:latin typeface="Calibri" panose="020F0502020204030204" pitchFamily="34" charset="0"/>
              </a:rPr>
              <a:t>cGVHD</a:t>
            </a: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200"/>
          </a:p>
        </p:txBody>
      </p:sp>
      <p:pic>
        <p:nvPicPr>
          <p:cNvPr id="6" name="Picture 5" descr="logo_harvard">
            <a:extLst>
              <a:ext uri="{FF2B5EF4-FFF2-40B4-BE49-F238E27FC236}">
                <a16:creationId xmlns:a16="http://schemas.microsoft.com/office/drawing/2014/main" id="{BED308DB-3779-449B-9676-2440000C1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27043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What other risks to consider?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Autofit/>
          </a:bodyPr>
          <a:lstStyle/>
          <a:p>
            <a:pPr marL="457200" lvl="2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To truly understand the long-term risk, we must also understand the individual patient: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Past medical history: 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other important health conditions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Family history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: cancers, early heart disease, or diabetes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Lifestyle factors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: Diet, physical activity, social supports, and coping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Habits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: Smoking, alcohol, exercise, drug use</a:t>
            </a:r>
          </a:p>
          <a:p>
            <a:endParaRPr lang="en-US" sz="2200"/>
          </a:p>
        </p:txBody>
      </p:sp>
      <p:pic>
        <p:nvPicPr>
          <p:cNvPr id="6" name="Picture 5" descr="logo_harvard">
            <a:extLst>
              <a:ext uri="{FF2B5EF4-FFF2-40B4-BE49-F238E27FC236}">
                <a16:creationId xmlns:a16="http://schemas.microsoft.com/office/drawing/2014/main" id="{4D776CBF-5293-4C9E-9607-226837332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5555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354400" y="1220170"/>
            <a:ext cx="8382000" cy="1102519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libri" panose="020F0502020204030204" pitchFamily="34" charset="0"/>
              </a:rPr>
              <a:t>Strive to Thrive! How to Protect Your Health after an Allogeneic Transplant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273" y="4158666"/>
            <a:ext cx="4315967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7D7A3A-CD22-4217-A89A-B63D3E574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79" y="2726924"/>
            <a:ext cx="746943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Areej El-Jawahri MD</a:t>
            </a:r>
          </a:p>
          <a:p>
            <a:pPr algn="ctr" fontAlgn="base">
              <a:spcAft>
                <a:spcPct val="0"/>
              </a:spcAft>
              <a:buNone/>
            </a:pPr>
            <a:r>
              <a:rPr lang="en-US" altLang="en-US" sz="24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 of the BMT Survivorship Program</a:t>
            </a:r>
          </a:p>
          <a:p>
            <a:pPr algn="ctr" fontAlgn="base">
              <a:spcAft>
                <a:spcPct val="0"/>
              </a:spcAft>
              <a:buNone/>
            </a:pPr>
            <a:r>
              <a:rPr lang="en-US" altLang="en-US" sz="24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Associate Director of Cancer Center Survivorship Program</a:t>
            </a:r>
          </a:p>
        </p:txBody>
      </p:sp>
      <p:pic>
        <p:nvPicPr>
          <p:cNvPr id="9" name="Picture 7" descr="logo_harvard">
            <a:extLst>
              <a:ext uri="{FF2B5EF4-FFF2-40B4-BE49-F238E27FC236}">
                <a16:creationId xmlns:a16="http://schemas.microsoft.com/office/drawing/2014/main" id="{F102F3BE-79E1-4A9B-A9EE-2439174EF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565" y="135294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86204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Heart Effects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142910" cy="56388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Weakening of heart muscle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Heart disease (Coronary artery disease)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Risks: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 smoking, diabetes</a:t>
            </a: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sedentary lifestyle, high blood pressure and cholesterol, </a:t>
            </a:r>
            <a:r>
              <a:rPr lang="en-US" sz="2400" err="1">
                <a:solidFill>
                  <a:srgbClr val="000000"/>
                </a:solidFill>
                <a:latin typeface="Calibri" panose="020F0502020204030204" pitchFamily="34" charset="0"/>
              </a:rPr>
              <a:t>cGVHD</a:t>
            </a:r>
            <a:endParaRPr 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What can we do?</a:t>
            </a:r>
          </a:p>
          <a:p>
            <a:pPr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Make sure your cholesterol, sugars, blood pressure and weight are well managed</a:t>
            </a:r>
          </a:p>
          <a:p>
            <a:pPr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Talk to your doctor about whether you need a heart ultrasound or a stress test</a:t>
            </a:r>
          </a:p>
          <a:p>
            <a:pPr>
              <a:spcAft>
                <a:spcPts val="600"/>
              </a:spcAft>
            </a:pPr>
            <a:endParaRPr lang="en-US" sz="2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7A1D1E-1A60-4EBE-AC62-305760C026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67601"/>
            <a:ext cx="2468880" cy="2256971"/>
          </a:xfrm>
          <a:prstGeom prst="rect">
            <a:avLst/>
          </a:prstGeom>
        </p:spPr>
      </p:pic>
      <p:pic>
        <p:nvPicPr>
          <p:cNvPr id="9" name="Picture 8" descr="logo_harvard">
            <a:extLst>
              <a:ext uri="{FF2B5EF4-FFF2-40B4-BE49-F238E27FC236}">
                <a16:creationId xmlns:a16="http://schemas.microsoft.com/office/drawing/2014/main" id="{75FAB09F-F3E9-4F93-A8BF-CB3445BC5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069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Lung Effects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172200" cy="56388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Scarring in the lungs</a:t>
            </a:r>
          </a:p>
          <a:p>
            <a:pPr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Recurrent infections</a:t>
            </a:r>
          </a:p>
          <a:p>
            <a:pPr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Risks: 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radiation to the chest, certain chemotherapy drugs, smoking, personal history of lung disease, cGVHD</a:t>
            </a:r>
          </a:p>
          <a:p>
            <a:pPr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What can we do?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 No smoking or vaping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 Avoid getting respiratory viral infections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Get pulmonary function tests and lung imaging on yearly basis depending on your risk</a:t>
            </a:r>
          </a:p>
          <a:p>
            <a:pPr>
              <a:spcAft>
                <a:spcPts val="600"/>
              </a:spcAft>
            </a:pPr>
            <a:endParaRPr 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2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F802CD-FD3D-4488-B3FC-CA31B6706B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8" r="22828"/>
          <a:stretch/>
        </p:blipFill>
        <p:spPr>
          <a:xfrm>
            <a:off x="6674224" y="1829462"/>
            <a:ext cx="2263588" cy="2132937"/>
          </a:xfrm>
          <a:prstGeom prst="rect">
            <a:avLst/>
          </a:prstGeom>
        </p:spPr>
      </p:pic>
      <p:pic>
        <p:nvPicPr>
          <p:cNvPr id="8" name="Picture 7" descr="logo_harvard">
            <a:extLst>
              <a:ext uri="{FF2B5EF4-FFF2-40B4-BE49-F238E27FC236}">
                <a16:creationId xmlns:a16="http://schemas.microsoft.com/office/drawing/2014/main" id="{5C5397C8-32D1-4CC7-9D70-5C0400AF3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6031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Hormonal issues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Early menopause</a:t>
            </a:r>
          </a:p>
          <a:p>
            <a:pPr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Low testosterone</a:t>
            </a:r>
          </a:p>
          <a:p>
            <a:pPr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Thyroid hormone problems</a:t>
            </a:r>
          </a:p>
          <a:p>
            <a:pPr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Infertility</a:t>
            </a:r>
          </a:p>
          <a:p>
            <a:pPr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Risks: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 High-dose chemotherapy and radiation, older age</a:t>
            </a:r>
          </a:p>
          <a:p>
            <a:pPr>
              <a:spcAft>
                <a:spcPts val="600"/>
              </a:spcAft>
            </a:pPr>
            <a:endParaRPr lang="en-US" sz="2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What can we do?</a:t>
            </a:r>
          </a:p>
          <a:p>
            <a:pPr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Yearly screening for thyroid hormone problems</a:t>
            </a:r>
          </a:p>
          <a:p>
            <a:pPr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Discuss hormone replacement therapy with your doctor</a:t>
            </a:r>
          </a:p>
          <a:p>
            <a:pPr>
              <a:spcAft>
                <a:spcPts val="600"/>
              </a:spcAft>
            </a:pPr>
            <a:endParaRPr 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2200"/>
          </a:p>
        </p:txBody>
      </p:sp>
      <p:pic>
        <p:nvPicPr>
          <p:cNvPr id="6" name="Picture 5" descr="logo_harvard">
            <a:extLst>
              <a:ext uri="{FF2B5EF4-FFF2-40B4-BE49-F238E27FC236}">
                <a16:creationId xmlns:a16="http://schemas.microsoft.com/office/drawing/2014/main" id="{55E66F58-32AB-4116-95FC-C1A37F765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853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Bone Health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22340" cy="56388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Weak bones (Osteopenia and Osteoporosis)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Risks: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 Steroid use, high-dose chemo and radiation, early menopause, thyroid problems, low testosterone, smoking, and lack of exercise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What can we do?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Take calcium and vitamin D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Ask your doctor for bone density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Exercise and stop smoking</a:t>
            </a:r>
          </a:p>
          <a:p>
            <a:pPr>
              <a:spcAft>
                <a:spcPts val="600"/>
              </a:spcAft>
            </a:pPr>
            <a:endParaRPr lang="en-US" sz="2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4A8349-9AB5-4189-886D-81EEC032C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485" y="3003511"/>
            <a:ext cx="4297680" cy="2256282"/>
          </a:xfrm>
          <a:prstGeom prst="rect">
            <a:avLst/>
          </a:prstGeom>
        </p:spPr>
      </p:pic>
      <p:pic>
        <p:nvPicPr>
          <p:cNvPr id="8" name="Picture 7" descr="logo_harvard">
            <a:extLst>
              <a:ext uri="{FF2B5EF4-FFF2-40B4-BE49-F238E27FC236}">
                <a16:creationId xmlns:a16="http://schemas.microsoft.com/office/drawing/2014/main" id="{DF9BCF49-37DB-4587-B650-6CB2B1A6B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1848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Sexual Health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60% of men and 80% of women experience sexual health problems after transplant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Most survivors do not discuss their sexual health concerns with their clinicians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Common issues:</a:t>
            </a:r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Women: Vaginal dryness and </a:t>
            </a:r>
            <a:r>
              <a:rPr lang="en-US" sz="2400" err="1">
                <a:solidFill>
                  <a:srgbClr val="000000"/>
                </a:solidFill>
                <a:latin typeface="Calibri" panose="020F0502020204030204" pitchFamily="34" charset="0"/>
              </a:rPr>
              <a:t>cGVHD</a:t>
            </a:r>
            <a:endParaRPr 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Men: Erectile Dysfunction</a:t>
            </a:r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Men and Women: loss of libido, intimacy concerns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Many of these issues are addressable</a:t>
            </a:r>
          </a:p>
          <a:p>
            <a:pPr>
              <a:spcAft>
                <a:spcPts val="600"/>
              </a:spcAft>
            </a:pPr>
            <a:endParaRPr 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2D725F-D409-4402-8A2E-77EAC205B2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47" y="2699582"/>
            <a:ext cx="3329418" cy="1920701"/>
          </a:xfrm>
          <a:prstGeom prst="rect">
            <a:avLst/>
          </a:prstGeom>
        </p:spPr>
      </p:pic>
      <p:pic>
        <p:nvPicPr>
          <p:cNvPr id="8" name="Picture 7" descr="logo_harvard">
            <a:extLst>
              <a:ext uri="{FF2B5EF4-FFF2-40B4-BE49-F238E27FC236}">
                <a16:creationId xmlns:a16="http://schemas.microsoft.com/office/drawing/2014/main" id="{23C196BF-3F4E-48EA-B3B2-4E93A5CE2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40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Fatigue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Most common survivorship concern</a:t>
            </a:r>
          </a:p>
          <a:p>
            <a:pPr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Many causes of fatigue</a:t>
            </a:r>
          </a:p>
          <a:p>
            <a:pPr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What can we do?</a:t>
            </a:r>
          </a:p>
          <a:p>
            <a:pPr lvl="1"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Recognize and treat underlying conditions</a:t>
            </a:r>
          </a:p>
          <a:p>
            <a:pPr lvl="1"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Exercise programs 4-5 days per week, goal 30 minutes + interval training</a:t>
            </a:r>
          </a:p>
          <a:p>
            <a:pPr lvl="1"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Nutrition and hydration</a:t>
            </a:r>
          </a:p>
          <a:p>
            <a:pPr lvl="1"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Sleep </a:t>
            </a:r>
          </a:p>
          <a:p>
            <a:pPr lvl="1"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Stress reduction: yoga, meditation, reiki</a:t>
            </a:r>
          </a:p>
          <a:p>
            <a:pPr lvl="1"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Treat any anxiety or depression if present</a:t>
            </a:r>
          </a:p>
          <a:p>
            <a:pPr>
              <a:spcAft>
                <a:spcPts val="600"/>
              </a:spcAft>
            </a:pPr>
            <a:endParaRPr lang="en-US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2A625B-9CA0-4606-B507-8948A195F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49" y="3509898"/>
            <a:ext cx="1924050" cy="2381250"/>
          </a:xfrm>
          <a:prstGeom prst="rect">
            <a:avLst/>
          </a:prstGeom>
        </p:spPr>
      </p:pic>
      <p:pic>
        <p:nvPicPr>
          <p:cNvPr id="8" name="Picture 7" descr="logo_harvard">
            <a:extLst>
              <a:ext uri="{FF2B5EF4-FFF2-40B4-BE49-F238E27FC236}">
                <a16:creationId xmlns:a16="http://schemas.microsoft.com/office/drawing/2014/main" id="{815054FD-901B-41C9-926C-5442719A8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95921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Second Cancers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Transplant survivors are at </a:t>
            </a:r>
            <a:r>
              <a:rPr 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slightly</a:t>
            </a: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 higher risk of having second cancers</a:t>
            </a:r>
          </a:p>
          <a:p>
            <a:pPr>
              <a:spcAft>
                <a:spcPts val="1200"/>
              </a:spcAft>
            </a:pPr>
            <a:r>
              <a:rPr 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Important to stay on top of cancer screening: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Screening for skin cancers: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 see a skin doctor yearly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Screening for breast and colon cancer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Screening for lung cancer: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 if prior history of smoking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Screening for prostate cancer: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 talk to your doctor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If </a:t>
            </a:r>
            <a:r>
              <a:rPr lang="en-US" sz="2400" b="1" err="1">
                <a:solidFill>
                  <a:srgbClr val="000000"/>
                </a:solidFill>
                <a:latin typeface="Calibri" panose="020F0502020204030204" pitchFamily="34" charset="0"/>
              </a:rPr>
              <a:t>cGVHD</a:t>
            </a: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 of the mouth: 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screen for oral cancers yearly</a:t>
            </a:r>
            <a:endParaRPr lang="en-US" sz="2200"/>
          </a:p>
        </p:txBody>
      </p:sp>
      <p:pic>
        <p:nvPicPr>
          <p:cNvPr id="6" name="Picture 5" descr="logo_harvard">
            <a:extLst>
              <a:ext uri="{FF2B5EF4-FFF2-40B4-BE49-F238E27FC236}">
                <a16:creationId xmlns:a16="http://schemas.microsoft.com/office/drawing/2014/main" id="{94870E66-F131-4D47-B304-385160665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14735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Other Issues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Eye health: </a:t>
            </a: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see your eye doctor regularly to look for cataracts and </a:t>
            </a:r>
            <a:r>
              <a:rPr lang="en-US" sz="2600" err="1">
                <a:solidFill>
                  <a:srgbClr val="000000"/>
                </a:solidFill>
                <a:latin typeface="Calibri" panose="020F0502020204030204" pitchFamily="34" charset="0"/>
              </a:rPr>
              <a:t>cGVHD</a:t>
            </a: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 affecting the eyes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Nerve pain: </a:t>
            </a: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caused by chemotherapy: talk to your doctor about treatment options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“Chemo brain”:</a:t>
            </a: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 mostly gets better with time, but you can see a specialist to help if it persists one year after transplant</a:t>
            </a:r>
          </a:p>
          <a:p>
            <a:pPr>
              <a:spcAft>
                <a:spcPts val="600"/>
              </a:spcAft>
            </a:pPr>
            <a:endParaRPr 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2200"/>
          </a:p>
        </p:txBody>
      </p:sp>
      <p:pic>
        <p:nvPicPr>
          <p:cNvPr id="6" name="Picture 5" descr="logo_harvard">
            <a:extLst>
              <a:ext uri="{FF2B5EF4-FFF2-40B4-BE49-F238E27FC236}">
                <a16:creationId xmlns:a16="http://schemas.microsoft.com/office/drawing/2014/main" id="{98478A06-E88B-4A8D-A5FE-6356B95FC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77613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Stay engaged in your own health!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22340" cy="5638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Engage your primary care clinician: </a:t>
            </a: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They specialize in health maintenance and prevention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Stay on top of your cancer screening and health issue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Stay on top of your cholesterol, sugars, and blood pressure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Ask for a survivorship consultation if available</a:t>
            </a:r>
          </a:p>
          <a:p>
            <a:pPr>
              <a:spcAft>
                <a:spcPts val="600"/>
              </a:spcAft>
            </a:pPr>
            <a:endParaRPr lang="en-US" sz="2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2200"/>
          </a:p>
        </p:txBody>
      </p:sp>
      <p:pic>
        <p:nvPicPr>
          <p:cNvPr id="6" name="Picture 5" descr="logo_harvard">
            <a:extLst>
              <a:ext uri="{FF2B5EF4-FFF2-40B4-BE49-F238E27FC236}">
                <a16:creationId xmlns:a16="http://schemas.microsoft.com/office/drawing/2014/main" id="{51252DA7-0652-47E9-A477-70F1A3B24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9512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Stay engaged in your own health!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Healthy diet: </a:t>
            </a: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rich in protein, vegetables and limit processed foods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Exercise </a:t>
            </a: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regularly 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Limit sun exposure:</a:t>
            </a: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 wear sunscreen 30++ SPF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Do NOT smoke or vape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Minimize alcohol intake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Watch your weight</a:t>
            </a:r>
          </a:p>
          <a:p>
            <a:pPr>
              <a:spcAft>
                <a:spcPts val="600"/>
              </a:spcAft>
            </a:pPr>
            <a:endParaRPr lang="en-US" sz="2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2200"/>
          </a:p>
        </p:txBody>
      </p:sp>
      <p:pic>
        <p:nvPicPr>
          <p:cNvPr id="6" name="Picture 5" descr="logo_harvard">
            <a:extLst>
              <a:ext uri="{FF2B5EF4-FFF2-40B4-BE49-F238E27FC236}">
                <a16:creationId xmlns:a16="http://schemas.microsoft.com/office/drawing/2014/main" id="{76457ACF-D9F6-4BA2-A891-554A5A52E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90379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Outline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Why survivorship care?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Who is able to provide survivorship care?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Common issues impacting transplant survivors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How to protect your health after transplant?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A little bit about living with chronic graft-versus-host disease (</a:t>
            </a:r>
            <a:r>
              <a:rPr lang="en-US" sz="2600" err="1">
                <a:solidFill>
                  <a:srgbClr val="000000"/>
                </a:solidFill>
                <a:latin typeface="Calibri" panose="020F0502020204030204" pitchFamily="34" charset="0"/>
              </a:rPr>
              <a:t>cGVHD</a:t>
            </a: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200"/>
          </a:p>
        </p:txBody>
      </p:sp>
      <p:pic>
        <p:nvPicPr>
          <p:cNvPr id="6" name="Picture 7" descr="logo_harvard">
            <a:extLst>
              <a:ext uri="{FF2B5EF4-FFF2-40B4-BE49-F238E27FC236}">
                <a16:creationId xmlns:a16="http://schemas.microsoft.com/office/drawing/2014/main" id="{96C09D09-7FC6-4B26-A46D-556D76A16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00859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A little bit about cGVHD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1" y="1143000"/>
            <a:ext cx="8300906" cy="2918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572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287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cGVHD affects 40-60% of allogeneic transplant survivors</a:t>
            </a:r>
          </a:p>
          <a:p>
            <a:pPr>
              <a:lnSpc>
                <a:spcPct val="150000"/>
              </a:lnSpc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Usually 3-18 months after transplant</a:t>
            </a:r>
          </a:p>
          <a:p>
            <a:pPr>
              <a:lnSpc>
                <a:spcPct val="150000"/>
              </a:lnSpc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Can affect any organ: mouth, skin, and eyes most common</a:t>
            </a:r>
          </a:p>
          <a:p>
            <a:pPr>
              <a:lnSpc>
                <a:spcPct val="150000"/>
              </a:lnSpc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Important to know if you have </a:t>
            </a:r>
            <a:r>
              <a:rPr lang="en-US" altLang="en-US" sz="2400" b="1" err="1">
                <a:solidFill>
                  <a:srgbClr val="000000"/>
                </a:solidFill>
                <a:latin typeface="Calibri" panose="020F0502020204030204" pitchFamily="34" charset="0"/>
              </a:rPr>
              <a:t>cGVHD</a:t>
            </a: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Sometimes clinicians can miss signs or symptoms that are due to </a:t>
            </a:r>
            <a:r>
              <a:rPr lang="en-US" altLang="en-US" sz="2400" err="1">
                <a:solidFill>
                  <a:srgbClr val="000000"/>
                </a:solidFill>
                <a:latin typeface="Calibri" panose="020F0502020204030204" pitchFamily="34" charset="0"/>
              </a:rPr>
              <a:t>cGVHD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Reach out to your transplant team if you are having new unexplained symptoms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pic>
        <p:nvPicPr>
          <p:cNvPr id="5" name="Picture 4" descr="logo_harvard">
            <a:extLst>
              <a:ext uri="{FF2B5EF4-FFF2-40B4-BE49-F238E27FC236}">
                <a16:creationId xmlns:a16="http://schemas.microsoft.com/office/drawing/2014/main" id="{EC244AF3-4B41-4D97-A55A-04DE326A0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87674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A little bit about cGVHD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1" y="1143000"/>
            <a:ext cx="8229600" cy="2918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572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287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600" err="1">
                <a:solidFill>
                  <a:srgbClr val="000000"/>
                </a:solidFill>
                <a:latin typeface="Calibri" panose="020F0502020204030204" pitchFamily="34" charset="0"/>
              </a:rPr>
              <a:t>cGVHD</a:t>
            </a:r>
            <a:r>
              <a:rPr lang="en-US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 has major effects on quality of life and symptom burden experienced by transplant survivors</a:t>
            </a:r>
          </a:p>
          <a:p>
            <a:pPr>
              <a:lnSpc>
                <a:spcPct val="150000"/>
              </a:lnSpc>
            </a:pPr>
            <a:r>
              <a:rPr lang="en-US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Importance of self-care in managing symptoms of </a:t>
            </a:r>
            <a:r>
              <a:rPr lang="en-US" altLang="en-US" sz="2600" err="1">
                <a:solidFill>
                  <a:srgbClr val="000000"/>
                </a:solidFill>
                <a:latin typeface="Calibri" panose="020F0502020204030204" pitchFamily="34" charset="0"/>
              </a:rPr>
              <a:t>cGVHD</a:t>
            </a:r>
            <a:endParaRPr lang="en-US" altLang="en-US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Coping with the uncertainty</a:t>
            </a:r>
          </a:p>
          <a:p>
            <a:pPr>
              <a:lnSpc>
                <a:spcPct val="150000"/>
              </a:lnSpc>
            </a:pPr>
            <a:r>
              <a:rPr lang="en-US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Pay attention to your emotional health</a:t>
            </a:r>
          </a:p>
          <a:p>
            <a:pPr>
              <a:lnSpc>
                <a:spcPct val="150000"/>
              </a:lnSpc>
            </a:pPr>
            <a:r>
              <a:rPr lang="en-US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Avoid infections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n-US" altLang="en-US" sz="2000">
              <a:latin typeface="Calibri" panose="020F0502020204030204" pitchFamily="34" charset="0"/>
            </a:endParaRPr>
          </a:p>
        </p:txBody>
      </p:sp>
      <p:pic>
        <p:nvPicPr>
          <p:cNvPr id="5" name="Picture 4" descr="logo_harvard">
            <a:extLst>
              <a:ext uri="{FF2B5EF4-FFF2-40B4-BE49-F238E27FC236}">
                <a16:creationId xmlns:a16="http://schemas.microsoft.com/office/drawing/2014/main" id="{CA8AFA07-E0AB-4425-984E-E2682959F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31472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Reputable Resources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95618" y="1143000"/>
            <a:ext cx="8328045" cy="2918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572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287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www.bmtinfonet.org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www.cancer.net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www.cancer.gov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www.asco.org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www.journeyforward.org</a:t>
            </a: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www.livestrong.org</a:t>
            </a: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www.LLS.org</a:t>
            </a: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www.nccn.org</a:t>
            </a: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n-US" altLang="en-US" sz="2000">
              <a:latin typeface="Calibri" panose="020F0502020204030204" pitchFamily="34" charset="0"/>
            </a:endParaRPr>
          </a:p>
        </p:txBody>
      </p:sp>
      <p:pic>
        <p:nvPicPr>
          <p:cNvPr id="5" name="Picture 4" descr="logo_harvard">
            <a:extLst>
              <a:ext uri="{FF2B5EF4-FFF2-40B4-BE49-F238E27FC236}">
                <a16:creationId xmlns:a16="http://schemas.microsoft.com/office/drawing/2014/main" id="{BA0790F2-41D8-4EF2-BFFE-3181E4D2E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61674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43" y="199664"/>
            <a:ext cx="2573724" cy="848775"/>
          </a:xfrm>
          <a:prstGeom prst="rect">
            <a:avLst/>
          </a:prstGeom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0" y="1484641"/>
            <a:ext cx="9144000" cy="0"/>
          </a:xfrm>
          <a:prstGeom prst="line">
            <a:avLst/>
          </a:prstGeom>
          <a:ln w="508000">
            <a:solidFill>
              <a:srgbClr val="3F0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2220031" y="2816565"/>
            <a:ext cx="4619642" cy="12279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0" b="1">
                <a:solidFill>
                  <a:srgbClr val="7030A0"/>
                </a:solidFill>
                <a:latin typeface="Helvetica" panose="020B0504020202030204" pitchFamily="34" charset="0"/>
                <a:ea typeface="Apple Symbols" panose="02000000000000000000" pitchFamily="2" charset="-79"/>
                <a:cs typeface="Apple Symbols" panose="02000000000000000000" pitchFamily="2" charset="-79"/>
              </a:rPr>
              <a:t>Questions?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2740" y="5095524"/>
            <a:ext cx="8855162" cy="9206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29771">
              <a:spcBef>
                <a:spcPts val="689"/>
              </a:spcBef>
              <a:buNone/>
            </a:pPr>
            <a:r>
              <a:rPr lang="en-US" sz="2400">
                <a:solidFill>
                  <a:srgbClr val="3F0077"/>
                </a:solidFill>
                <a:latin typeface="Arial"/>
                <a:cs typeface="Arial"/>
              </a:rPr>
              <a:t>Celebrating a Second Chance at Life Survivorship Symposium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0" y="1748457"/>
            <a:ext cx="9144000" cy="0"/>
          </a:xfrm>
          <a:prstGeom prst="line">
            <a:avLst/>
          </a:prstGeom>
          <a:ln w="79375">
            <a:solidFill>
              <a:srgbClr val="CEE00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-44698" y="6101870"/>
            <a:ext cx="9144000" cy="0"/>
          </a:xfrm>
          <a:prstGeom prst="line">
            <a:avLst/>
          </a:prstGeom>
          <a:ln w="79375">
            <a:solidFill>
              <a:srgbClr val="CEE00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/>
        </p:nvSpPr>
        <p:spPr>
          <a:xfrm>
            <a:off x="3310488" y="5600568"/>
            <a:ext cx="2603199" cy="334526"/>
          </a:xfrm>
          <a:prstGeom prst="rect">
            <a:avLst/>
          </a:prstGeom>
        </p:spPr>
        <p:txBody>
          <a:bodyPr vert="horz" lIns="70009" tIns="35004" rIns="70009" bIns="35004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9771">
              <a:spcBef>
                <a:spcPts val="689"/>
              </a:spcBef>
            </a:pP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July 11-17, 2020</a:t>
            </a:r>
          </a:p>
          <a:p>
            <a:pPr defTabSz="629771">
              <a:spcBef>
                <a:spcPts val="689"/>
              </a:spcBef>
            </a:pPr>
            <a:endParaRPr lang="en-US" sz="2100" i="1">
              <a:solidFill>
                <a:prstClr val="black"/>
              </a:solidFill>
              <a:latin typeface="Proxima Nova" panose="02000506030000020004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6375" y="6195919"/>
            <a:ext cx="7941041" cy="5078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3148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700" baseline="30000">
                <a:latin typeface="Proxima Nova"/>
                <a:ea typeface="ＭＳ Ｐゴシック"/>
              </a:rPr>
              <a:t> </a:t>
            </a:r>
            <a:r>
              <a:rPr lang="en-US" sz="2700" b="1" baseline="30000">
                <a:solidFill>
                  <a:srgbClr val="00B0F0"/>
                </a:solidFill>
                <a:latin typeface="Arial"/>
                <a:ea typeface="ＭＳ Ｐゴシック"/>
                <a:cs typeface="Arial"/>
              </a:rPr>
              <a:t>bmtinfonet.org  ✦   help@bmtinfonet.org ✦ 847-433-3313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41DE19-754F-FA4F-8A68-08BF0E3EF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865" y="2439641"/>
            <a:ext cx="1621645" cy="221327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F25CC0-93A5-8041-8049-FC86FCE22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21" y="2355827"/>
            <a:ext cx="1611255" cy="229628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5353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Why Survivorship Care?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096350"/>
            <a:ext cx="8229600" cy="56388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In 2010:</a:t>
            </a: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 108,900 transplant survivors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In 2020:</a:t>
            </a: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 250,000 transplant survivors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In 2030:</a:t>
            </a: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 anticipate &gt;300,000 transplant survivors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Age distribution for transplant survivors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Age 18 or less: 15%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 Age 18-59: 60%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 Age 60 or above: 25%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200"/>
          </a:p>
        </p:txBody>
      </p:sp>
      <p:pic>
        <p:nvPicPr>
          <p:cNvPr id="6" name="Picture 7" descr="logo_harvard">
            <a:extLst>
              <a:ext uri="{FF2B5EF4-FFF2-40B4-BE49-F238E27FC236}">
                <a16:creationId xmlns:a16="http://schemas.microsoft.com/office/drawing/2014/main" id="{F28B4DE5-5CA1-4762-9C20-FA827E50A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06876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Why Survivorship Care?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724727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The good news: 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we are doing better with transplant and patients are living longer. We have more survivors</a:t>
            </a:r>
            <a:endParaRPr lang="en-US" sz="2400">
              <a:solidFill>
                <a:srgbClr val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As patients survive longer: 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we need to address potential health complications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40% of transplant survivors will develop severe health conditions 15 years after transplant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Life expectancy and quality of life of transplant survivors is less than the normal population</a:t>
            </a:r>
          </a:p>
          <a:p>
            <a:endParaRPr lang="en-US" sz="2200"/>
          </a:p>
        </p:txBody>
      </p:sp>
      <p:pic>
        <p:nvPicPr>
          <p:cNvPr id="6" name="Picture 7" descr="logo_harvard">
            <a:extLst>
              <a:ext uri="{FF2B5EF4-FFF2-40B4-BE49-F238E27FC236}">
                <a16:creationId xmlns:a16="http://schemas.microsoft.com/office/drawing/2014/main" id="{A0002F4A-71B4-43CD-BE13-EEFE4EDE4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63274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Why Survivorship Care?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638800"/>
          </a:xfrm>
        </p:spPr>
        <p:txBody>
          <a:bodyPr>
            <a:noAutofit/>
          </a:bodyPr>
          <a:lstStyle/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20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F8BDA16-FFA6-410A-BA47-C9FB4DDDB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195922"/>
              </p:ext>
            </p:extLst>
          </p:nvPr>
        </p:nvGraphicFramePr>
        <p:xfrm>
          <a:off x="382555" y="1143000"/>
          <a:ext cx="8061648" cy="475192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054151">
                  <a:extLst>
                    <a:ext uri="{9D8B030D-6E8A-4147-A177-3AD203B41FA5}">
                      <a16:colId xmlns:a16="http://schemas.microsoft.com/office/drawing/2014/main" val="194511096"/>
                    </a:ext>
                  </a:extLst>
                </a:gridCol>
                <a:gridCol w="1217645">
                  <a:extLst>
                    <a:ext uri="{9D8B030D-6E8A-4147-A177-3AD203B41FA5}">
                      <a16:colId xmlns:a16="http://schemas.microsoft.com/office/drawing/2014/main" val="419125951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713232046"/>
                    </a:ext>
                  </a:extLst>
                </a:gridCol>
                <a:gridCol w="1189652">
                  <a:extLst>
                    <a:ext uri="{9D8B030D-6E8A-4147-A177-3AD203B41FA5}">
                      <a16:colId xmlns:a16="http://schemas.microsoft.com/office/drawing/2014/main" val="769998025"/>
                    </a:ext>
                  </a:extLst>
                </a:gridCol>
              </a:tblGrid>
              <a:tr h="728565">
                <a:tc>
                  <a:txBody>
                    <a:bodyPr/>
                    <a:lstStyle/>
                    <a:p>
                      <a:r>
                        <a:rPr lang="en-US"/>
                        <a:t>Issues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Not a problem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Somewhat of a problem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 severe problem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3694825"/>
                  </a:ext>
                </a:extLst>
              </a:tr>
              <a:tr h="43776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Less physically able to have sexual intercourse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52.7%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30.1%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17.2%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3844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Feeling fearful that my illness will return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31.7%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53.8%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14.5%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259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Fatigue, loss of strength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34.5%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52.7%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12.8%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4648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Concern about relapsing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35.3%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53.8%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10.9%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966540"/>
                  </a:ext>
                </a:extLst>
              </a:tr>
              <a:tr h="26421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Sleep difficulties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47.2%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46.9%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10.1%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0874486"/>
                  </a:ext>
                </a:extLst>
              </a:tr>
              <a:tr h="26421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Fear about the future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43%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46.9%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10.1%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6692513"/>
                  </a:ext>
                </a:extLst>
              </a:tr>
              <a:tr h="26421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Uncomfortable with change in my physical appearance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59.9%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32.7%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7.5%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0037399"/>
                  </a:ext>
                </a:extLst>
              </a:tr>
              <a:tr h="26421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Being less able to provide for the financial needs of my family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72.9%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19.6%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7.5%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6719598"/>
                  </a:ext>
                </a:extLst>
              </a:tr>
            </a:tbl>
          </a:graphicData>
        </a:graphic>
      </p:graphicFrame>
      <p:pic>
        <p:nvPicPr>
          <p:cNvPr id="8" name="Picture 7" descr="logo_harvard">
            <a:extLst>
              <a:ext uri="{FF2B5EF4-FFF2-40B4-BE49-F238E27FC236}">
                <a16:creationId xmlns:a16="http://schemas.microsoft.com/office/drawing/2014/main" id="{839E2B0F-5F53-4271-A99D-878C368C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4554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Why Survivorship Care?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638800"/>
          </a:xfrm>
        </p:spPr>
        <p:txBody>
          <a:bodyPr>
            <a:noAutofit/>
          </a:bodyPr>
          <a:lstStyle/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20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F8BDA16-FFA6-410A-BA47-C9FB4DDDB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56859"/>
              </p:ext>
            </p:extLst>
          </p:nvPr>
        </p:nvGraphicFramePr>
        <p:xfrm>
          <a:off x="457202" y="1236309"/>
          <a:ext cx="8229598" cy="466048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38612">
                  <a:extLst>
                    <a:ext uri="{9D8B030D-6E8A-4147-A177-3AD203B41FA5}">
                      <a16:colId xmlns:a16="http://schemas.microsoft.com/office/drawing/2014/main" val="194511096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4191259518"/>
                    </a:ext>
                  </a:extLst>
                </a:gridCol>
                <a:gridCol w="1633537">
                  <a:extLst>
                    <a:ext uri="{9D8B030D-6E8A-4147-A177-3AD203B41FA5}">
                      <a16:colId xmlns:a16="http://schemas.microsoft.com/office/drawing/2014/main" val="3713232046"/>
                    </a:ext>
                  </a:extLst>
                </a:gridCol>
                <a:gridCol w="1214436">
                  <a:extLst>
                    <a:ext uri="{9D8B030D-6E8A-4147-A177-3AD203B41FA5}">
                      <a16:colId xmlns:a16="http://schemas.microsoft.com/office/drawing/2014/main" val="769998025"/>
                    </a:ext>
                  </a:extLst>
                </a:gridCol>
              </a:tblGrid>
              <a:tr h="728565">
                <a:tc>
                  <a:txBody>
                    <a:bodyPr/>
                    <a:lstStyle/>
                    <a:p>
                      <a:r>
                        <a:rPr lang="en-US"/>
                        <a:t>Issues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Not a problem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Somewhat of a problem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 severe problem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3694825"/>
                  </a:ext>
                </a:extLst>
              </a:tr>
              <a:tr h="43776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Not being able to change jobs for the fear of losing my health insurance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81.7%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11.1%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7.2%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3844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Continued major problems with my 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61.7%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31.2%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7.1%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259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Having difficulties in making long-term plans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62.5%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31.0%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6.5%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4648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Difficulty in meeting my medical expenses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74.7%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18.8%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6.5%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966540"/>
                  </a:ext>
                </a:extLst>
              </a:tr>
              <a:tr h="26421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Difficulty obtaining adequate insurance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81.3%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12.6%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6.1%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0874486"/>
                  </a:ext>
                </a:extLst>
              </a:tr>
              <a:tr h="26421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Feeling vulnerable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62.2%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32.6%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5.2%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6692513"/>
                  </a:ext>
                </a:extLst>
              </a:tr>
              <a:tr h="26421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Difficulties with pursuing the career of my choice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83.4%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11.5%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5.1%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0037399"/>
                  </a:ext>
                </a:extLst>
              </a:tr>
            </a:tbl>
          </a:graphicData>
        </a:graphic>
      </p:graphicFrame>
      <p:pic>
        <p:nvPicPr>
          <p:cNvPr id="6" name="Picture 7" descr="logo_harvard">
            <a:extLst>
              <a:ext uri="{FF2B5EF4-FFF2-40B4-BE49-F238E27FC236}">
                <a16:creationId xmlns:a16="http://schemas.microsoft.com/office/drawing/2014/main" id="{9A70234E-967A-4FB6-918F-F3DAB532D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61848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3800" b="1">
                <a:solidFill>
                  <a:srgbClr val="002060"/>
                </a:solidFill>
                <a:latin typeface="Calibri" panose="020F0502020204030204" pitchFamily="34" charset="0"/>
              </a:rPr>
              <a:t>Quality of Life in Transplant Survivors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113FFF4-6154-42DD-A961-63DF5A3AEF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734244"/>
              </p:ext>
            </p:extLst>
          </p:nvPr>
        </p:nvGraphicFramePr>
        <p:xfrm>
          <a:off x="1053558" y="3168972"/>
          <a:ext cx="75577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5981112-18A8-4B01-83C3-2D0B91DF984A}"/>
              </a:ext>
            </a:extLst>
          </p:cNvPr>
          <p:cNvSpPr txBox="1"/>
          <p:nvPr/>
        </p:nvSpPr>
        <p:spPr>
          <a:xfrm>
            <a:off x="457201" y="11430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Depression, anxiety, and emotional distress are common in transplant survivors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 is also an important symptom impacting transplant survivors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 graft-versus-host disease (</a:t>
            </a:r>
            <a:r>
              <a:rPr lang="en-US" sz="20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cGVHD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important risk factor for lower quality of life</a:t>
            </a:r>
          </a:p>
        </p:txBody>
      </p:sp>
      <p:pic>
        <p:nvPicPr>
          <p:cNvPr id="17" name="Picture 7" descr="logo_harvard">
            <a:extLst>
              <a:ext uri="{FF2B5EF4-FFF2-40B4-BE49-F238E27FC236}">
                <a16:creationId xmlns:a16="http://schemas.microsoft.com/office/drawing/2014/main" id="{54655375-E350-472A-86FA-1188997F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A5CEC3-9818-48DD-B2AF-93B08E1A23ED}"/>
              </a:ext>
            </a:extLst>
          </p:cNvPr>
          <p:cNvSpPr txBox="1"/>
          <p:nvPr/>
        </p:nvSpPr>
        <p:spPr>
          <a:xfrm>
            <a:off x="1876001" y="5604501"/>
            <a:ext cx="5210978" cy="41864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of life                      Emotional  wellbeing</a:t>
            </a:r>
          </a:p>
        </p:txBody>
      </p:sp>
    </p:spTree>
    <p:extLst>
      <p:ext uri="{BB962C8B-B14F-4D97-AF65-F5344CB8AC3E}">
        <p14:creationId xmlns:p14="http://schemas.microsoft.com/office/powerpoint/2010/main" val="316254320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</a:rPr>
              <a:t>Components of Survivorship Care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638800"/>
          </a:xfrm>
        </p:spPr>
        <p:txBody>
          <a:bodyPr>
            <a:noAutofit/>
          </a:bodyPr>
          <a:lstStyle/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5045E6-7465-4ACB-9D3C-609A9A296B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850" y="1815417"/>
            <a:ext cx="8788300" cy="3505200"/>
          </a:xfrm>
          <a:prstGeom prst="rect">
            <a:avLst/>
          </a:prstGeom>
        </p:spPr>
      </p:pic>
      <p:pic>
        <p:nvPicPr>
          <p:cNvPr id="8" name="Picture 7" descr="logo_harvard">
            <a:extLst>
              <a:ext uri="{FF2B5EF4-FFF2-40B4-BE49-F238E27FC236}">
                <a16:creationId xmlns:a16="http://schemas.microsoft.com/office/drawing/2014/main" id="{56ADC76B-BB03-46D9-B7BC-1E014627B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25" y="617686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34861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ptum">
  <a:themeElements>
    <a:clrScheme name="Custom 1">
      <a:dk1>
        <a:srgbClr val="55565A"/>
      </a:dk1>
      <a:lt1>
        <a:sysClr val="window" lastClr="FFFFFF"/>
      </a:lt1>
      <a:dk2>
        <a:srgbClr val="EDAA00"/>
      </a:dk2>
      <a:lt2>
        <a:srgbClr val="B3B2B1"/>
      </a:lt2>
      <a:accent1>
        <a:srgbClr val="E87722"/>
      </a:accent1>
      <a:accent2>
        <a:srgbClr val="53565A"/>
      </a:accent2>
      <a:accent3>
        <a:srgbClr val="EAAA00"/>
      </a:accent3>
      <a:accent4>
        <a:srgbClr val="888B8D"/>
      </a:accent4>
      <a:accent5>
        <a:srgbClr val="008375"/>
      </a:accent5>
      <a:accent6>
        <a:srgbClr val="004A97"/>
      </a:accent6>
      <a:hlink>
        <a:srgbClr val="00549F"/>
      </a:hlink>
      <a:folHlink>
        <a:srgbClr val="95999D"/>
      </a:folHlink>
    </a:clrScheme>
    <a:fontScheme name="Opt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45720" rIns="45720" rtlCol="0" anchor="ctr"/>
      <a:lstStyle>
        <a:defPPr algn="ctr"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67981C0A305749BDD5EB4BFC88CEF7" ma:contentTypeVersion="10" ma:contentTypeDescription="Create a new document." ma:contentTypeScope="" ma:versionID="ab2288484fedcf951f467b80058f218b">
  <xsd:schema xmlns:xsd="http://www.w3.org/2001/XMLSchema" xmlns:xs="http://www.w3.org/2001/XMLSchema" xmlns:p="http://schemas.microsoft.com/office/2006/metadata/properties" xmlns:ns2="1990d1c1-a626-4998-9735-f8043f416734" targetNamespace="http://schemas.microsoft.com/office/2006/metadata/properties" ma:root="true" ma:fieldsID="c938ec6528add3d0017506291c1f5228" ns2:_="">
    <xsd:import namespace="1990d1c1-a626-4998-9735-f8043f4167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90d1c1-a626-4998-9735-f8043f4167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D58D75-E670-478B-99CA-0942BFEB63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6697ED-68D3-4E58-B49D-48A79AC95E53}">
  <ds:schemaRefs>
    <ds:schemaRef ds:uri="1990d1c1-a626-4998-9735-f8043f4167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5486488-E38A-4EDC-BBFB-7D9DA2B2FFCE}">
  <ds:schemaRefs>
    <ds:schemaRef ds:uri="1990d1c1-a626-4998-9735-f8043f4167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On-screen Show (4:3)</PresentationFormat>
  <Slides>33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Optum</vt:lpstr>
      <vt:lpstr>Office Theme</vt:lpstr>
      <vt:lpstr>PowerPoint Presentation</vt:lpstr>
      <vt:lpstr>Strive to Thrive! How to Protect Your Health after an Allogeneic Transplant</vt:lpstr>
      <vt:lpstr>Outline</vt:lpstr>
      <vt:lpstr>Why Survivorship Care?</vt:lpstr>
      <vt:lpstr>Why Survivorship Care?</vt:lpstr>
      <vt:lpstr>Why Survivorship Care?</vt:lpstr>
      <vt:lpstr>Why Survivorship Care?</vt:lpstr>
      <vt:lpstr>Quality of Life in Transplant Survivors</vt:lpstr>
      <vt:lpstr>Components of Survivorship Care</vt:lpstr>
      <vt:lpstr>Who is able to provide  survivorship care?</vt:lpstr>
      <vt:lpstr>Common Issues Impacting  Transplant Survivors</vt:lpstr>
      <vt:lpstr>Emotional Impact</vt:lpstr>
      <vt:lpstr>Effects on Caregivers</vt:lpstr>
      <vt:lpstr>Effects on Caregivers</vt:lpstr>
      <vt:lpstr>Financial Impact</vt:lpstr>
      <vt:lpstr>Long Term Medical Concerns</vt:lpstr>
      <vt:lpstr>Take a Deep Breath….</vt:lpstr>
      <vt:lpstr>What places survivors at risk?</vt:lpstr>
      <vt:lpstr>What other risks to consider?</vt:lpstr>
      <vt:lpstr>Heart Effects</vt:lpstr>
      <vt:lpstr>Lung Effects</vt:lpstr>
      <vt:lpstr>Hormonal issues</vt:lpstr>
      <vt:lpstr>Bone Health</vt:lpstr>
      <vt:lpstr>Sexual Health</vt:lpstr>
      <vt:lpstr>Fatigue</vt:lpstr>
      <vt:lpstr>Second Cancers</vt:lpstr>
      <vt:lpstr>Other Issues</vt:lpstr>
      <vt:lpstr>Stay engaged in your own health!</vt:lpstr>
      <vt:lpstr>Stay engaged in your own health!</vt:lpstr>
      <vt:lpstr>A little bit about cGVHD</vt:lpstr>
      <vt:lpstr>A little bit about cGVHD</vt:lpstr>
      <vt:lpstr>Reputable Resources</vt:lpstr>
      <vt:lpstr>PowerPoint Presentation</vt:lpstr>
    </vt:vector>
  </TitlesOfParts>
  <Company>UnitedHealth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 with lifestyle image</dc:title>
  <dc:creator>Fink, Jessica L</dc:creator>
  <cp:revision>1</cp:revision>
  <cp:lastPrinted>2015-02-26T16:14:22Z</cp:lastPrinted>
  <dcterms:created xsi:type="dcterms:W3CDTF">2013-11-07T21:12:08Z</dcterms:created>
  <dcterms:modified xsi:type="dcterms:W3CDTF">2020-07-10T22:38:25Z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0x010100D067981C0A305749BDD5EB4BFC88CEF7</vt:lpwstr>
  </property>
</Properties>
</file>