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520" r:id="rId5"/>
    <p:sldId id="286" r:id="rId6"/>
    <p:sldId id="365" r:id="rId7"/>
    <p:sldId id="348" r:id="rId8"/>
    <p:sldId id="371" r:id="rId9"/>
    <p:sldId id="373" r:id="rId10"/>
    <p:sldId id="375" r:id="rId11"/>
    <p:sldId id="374" r:id="rId12"/>
    <p:sldId id="315" r:id="rId13"/>
    <p:sldId id="512" r:id="rId14"/>
    <p:sldId id="514" r:id="rId15"/>
    <p:sldId id="513" r:id="rId16"/>
    <p:sldId id="511" r:id="rId17"/>
    <p:sldId id="358" r:id="rId18"/>
    <p:sldId id="372" r:id="rId19"/>
    <p:sldId id="361" r:id="rId20"/>
    <p:sldId id="362" r:id="rId21"/>
    <p:sldId id="351" r:id="rId22"/>
    <p:sldId id="333" r:id="rId23"/>
    <p:sldId id="318" r:id="rId24"/>
    <p:sldId id="317" r:id="rId25"/>
    <p:sldId id="366" r:id="rId26"/>
    <p:sldId id="367" r:id="rId27"/>
    <p:sldId id="368" r:id="rId28"/>
    <p:sldId id="370" r:id="rId29"/>
    <p:sldId id="285" r:id="rId30"/>
    <p:sldId id="332" r:id="rId31"/>
    <p:sldId id="522"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B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0"/>
  </p:normalViewPr>
  <p:slideViewPr>
    <p:cSldViewPr snapToGrid="0">
      <p:cViewPr varScale="1">
        <p:scale>
          <a:sx n="104" d="100"/>
          <a:sy n="104" d="100"/>
        </p:scale>
        <p:origin x="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DA70D-5D59-4792-8CC3-CE5A7F1F7716}"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8FCAC-245E-45E0-A28E-AD5356EC6783}" type="slidenum">
              <a:rPr lang="en-US" smtClean="0"/>
              <a:t>‹#›</a:t>
            </a:fld>
            <a:endParaRPr lang="en-US" dirty="0"/>
          </a:p>
        </p:txBody>
      </p:sp>
    </p:spTree>
    <p:extLst>
      <p:ext uri="{BB962C8B-B14F-4D97-AF65-F5344CB8AC3E}">
        <p14:creationId xmlns:p14="http://schemas.microsoft.com/office/powerpoint/2010/main" val="314440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7B2F91-F6B7-4BC9-9063-EB0B64F50FD3}" type="slidenum">
              <a:rPr lang="en-US" smtClean="0"/>
              <a:t>1</a:t>
            </a:fld>
            <a:endParaRPr lang="en-US"/>
          </a:p>
        </p:txBody>
      </p:sp>
    </p:spTree>
    <p:extLst>
      <p:ext uri="{BB962C8B-B14F-4D97-AF65-F5344CB8AC3E}">
        <p14:creationId xmlns:p14="http://schemas.microsoft.com/office/powerpoint/2010/main" val="367929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F835656-1AF4-8B8D-8115-2858C5A9178F}"/>
              </a:ext>
            </a:extLst>
          </p:cNvPr>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FEBD2071-D90C-4928-8AEE-E8DD9D99E483}" type="slidenum">
              <a:rPr lang="en-US" altLang="en-US" sz="2400">
                <a:latin typeface="Times New Roman" panose="02020603050405020304" pitchFamily="18" charset="0"/>
                <a:ea typeface="ヒラギノ角ゴ Pro W3"/>
                <a:cs typeface="ヒラギノ角ゴ Pro W3"/>
              </a:rPr>
              <a:pPr eaLnBrk="1" hangingPunct="1"/>
              <a:t>7</a:t>
            </a:fld>
            <a:endParaRPr lang="en-US" altLang="en-US" sz="2400" dirty="0">
              <a:latin typeface="Times New Roman" panose="02020603050405020304" pitchFamily="18" charset="0"/>
              <a:ea typeface="ヒラギノ角ゴ Pro W3"/>
              <a:cs typeface="ヒラギノ角ゴ Pro W3"/>
            </a:endParaRPr>
          </a:p>
        </p:txBody>
      </p:sp>
      <p:sp>
        <p:nvSpPr>
          <p:cNvPr id="14339" name="Rectangle 2">
            <a:extLst>
              <a:ext uri="{FF2B5EF4-FFF2-40B4-BE49-F238E27FC236}">
                <a16:creationId xmlns:a16="http://schemas.microsoft.com/office/drawing/2014/main" id="{962929BE-55EF-23B4-735D-C10DE87E94BA}"/>
              </a:ext>
            </a:extLst>
          </p:cNvPr>
          <p:cNvSpPr>
            <a:spLocks noGrp="1" noRot="1" noChangeAspect="1" noChangeArrowheads="1" noTextEdit="1"/>
          </p:cNvSpPr>
          <p:nvPr>
            <p:ph type="sldImg"/>
          </p:nvPr>
        </p:nvSpPr>
        <p:spPr bwMode="auto">
          <a:xfrm>
            <a:off x="330200" y="696913"/>
            <a:ext cx="61976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40" name="Rectangle 3">
            <a:extLst>
              <a:ext uri="{FF2B5EF4-FFF2-40B4-BE49-F238E27FC236}">
                <a16:creationId xmlns:a16="http://schemas.microsoft.com/office/drawing/2014/main" id="{2D9DA9EA-A38C-2576-B74B-6AA89CA71CCD}"/>
              </a:ext>
            </a:extLst>
          </p:cNvPr>
          <p:cNvSpPr>
            <a:spLocks noGrp="1" noChangeArrowheads="1"/>
          </p:cNvSpPr>
          <p:nvPr>
            <p:ph type="body" idx="1"/>
          </p:nvPr>
        </p:nvSpPr>
        <p:spPr bwMode="auto">
          <a:xfrm>
            <a:off x="228600" y="4260850"/>
            <a:ext cx="6477000" cy="4803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t>     </a:t>
            </a:r>
            <a:r>
              <a:rPr lang="en-US" altLang="en-US" sz="1500" dirty="0"/>
              <a:t>It is important to reduce tension when talking, and one way to do this is to eliminate pressure to perform. Which is to say, talk outside the bedroom. Knowing there is no likelihood of having to behave sexually relieves pressure, making it easier to talk.</a:t>
            </a:r>
          </a:p>
          <a:p>
            <a:pPr eaLnBrk="1" hangingPunct="1">
              <a:lnSpc>
                <a:spcPct val="90000"/>
              </a:lnSpc>
            </a:pPr>
            <a:r>
              <a:rPr lang="en-US" altLang="en-US" sz="1500" dirty="0"/>
              <a:t>     Talk about obstacles to talking. Sometimes talking about the obstacles to talking makes it easier to later segue into the talk about sex itself. </a:t>
            </a:r>
          </a:p>
          <a:p>
            <a:pPr eaLnBrk="1" hangingPunct="1">
              <a:lnSpc>
                <a:spcPct val="90000"/>
              </a:lnSpc>
            </a:pPr>
            <a:r>
              <a:rPr lang="en-US" altLang="en-US" sz="1500" dirty="0"/>
              <a:t>     Some of these obstacles to talking may be self-consciousness caused by physical changes. Sometimes a person not only has trouble accepting his own changes, but he has fear about how these changes are effecting his partner. For example, he might be concerned about changes in weight, scarring, catheters or ostomy appliances. Talking about these changes rather than denying their possible influence creates the possibility of a different kind of closeness. </a:t>
            </a:r>
          </a:p>
          <a:p>
            <a:pPr eaLnBrk="1" hangingPunct="1">
              <a:lnSpc>
                <a:spcPct val="90000"/>
              </a:lnSpc>
            </a:pPr>
            <a:r>
              <a:rPr lang="en-US" altLang="en-US" sz="1500" dirty="0"/>
              <a:t>     Another obstacle to talking is not wanting to acknowledge personal fears of not being able to perform as well sexually as before. There is fear that the relationship will be hurt by a different level or kind of sexual functioning. Again, facing fears, sharing vulnerabilities is the best way of getting through them. </a:t>
            </a:r>
          </a:p>
          <a:p>
            <a:pPr eaLnBrk="1" hangingPunct="1">
              <a:lnSpc>
                <a:spcPct val="90000"/>
              </a:lnSpc>
            </a:pPr>
            <a:r>
              <a:rPr lang="en-US" altLang="en-US" sz="1500" dirty="0"/>
              <a:t>     Another common obstacle to talking to each other is the fact that even before the cancer it was difficult to talk about sex, so now it is even more difficult than before. You need to remember that the more you talk about sex, the easier it gets, and you also need to remember that professional help is available if you get stuck.</a:t>
            </a:r>
          </a:p>
          <a:p>
            <a:pPr eaLnBrk="1" hangingPunct="1">
              <a:lnSpc>
                <a:spcPct val="90000"/>
              </a:lnSpc>
            </a:pPr>
            <a:endParaRPr lang="en-US" altLang="en-US"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5B61705-B841-22F9-22EC-8E5B18C87571}"/>
              </a:ext>
            </a:extLst>
          </p:cNvPr>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CC39C67B-0606-42EE-86EE-98B3129C2E7F}" type="slidenum">
              <a:rPr lang="en-US" altLang="en-US" sz="2400">
                <a:latin typeface="Times New Roman" panose="02020603050405020304" pitchFamily="18" charset="0"/>
                <a:ea typeface="ヒラギノ角ゴ Pro W3"/>
                <a:cs typeface="ヒラギノ角ゴ Pro W3"/>
              </a:rPr>
              <a:pPr eaLnBrk="1" hangingPunct="1"/>
              <a:t>8</a:t>
            </a:fld>
            <a:endParaRPr lang="en-US" altLang="en-US" sz="2400" dirty="0">
              <a:latin typeface="Times New Roman" panose="02020603050405020304" pitchFamily="18" charset="0"/>
              <a:ea typeface="ヒラギノ角ゴ Pro W3"/>
              <a:cs typeface="ヒラギノ角ゴ Pro W3"/>
            </a:endParaRPr>
          </a:p>
        </p:txBody>
      </p:sp>
      <p:sp>
        <p:nvSpPr>
          <p:cNvPr id="16387" name="Rectangle 2">
            <a:extLst>
              <a:ext uri="{FF2B5EF4-FFF2-40B4-BE49-F238E27FC236}">
                <a16:creationId xmlns:a16="http://schemas.microsoft.com/office/drawing/2014/main" id="{2B954E73-D2F6-95B8-1CCA-E52B8B21BBA5}"/>
              </a:ext>
            </a:extLst>
          </p:cNvPr>
          <p:cNvSpPr>
            <a:spLocks noGrp="1" noRot="1" noChangeAspect="1" noChangeArrowheads="1" noTextEdit="1"/>
          </p:cNvSpPr>
          <p:nvPr>
            <p:ph type="sldImg"/>
          </p:nvPr>
        </p:nvSpPr>
        <p:spPr bwMode="auto">
          <a:xfrm>
            <a:off x="330200" y="696913"/>
            <a:ext cx="61976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6388" name="Rectangle 3">
            <a:extLst>
              <a:ext uri="{FF2B5EF4-FFF2-40B4-BE49-F238E27FC236}">
                <a16:creationId xmlns:a16="http://schemas.microsoft.com/office/drawing/2014/main" id="{FB84D0CA-020C-AFAC-334A-F7F4E6A84D8C}"/>
              </a:ext>
            </a:extLst>
          </p:cNvPr>
          <p:cNvSpPr>
            <a:spLocks noGrp="1" noChangeArrowheads="1"/>
          </p:cNvSpPr>
          <p:nvPr>
            <p:ph type="body" idx="1"/>
          </p:nvPr>
        </p:nvSpPr>
        <p:spPr bwMode="auto">
          <a:xfrm>
            <a:off x="228600" y="4260850"/>
            <a:ext cx="6477000" cy="4803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t>     </a:t>
            </a:r>
            <a:r>
              <a:rPr lang="en-US" altLang="en-US" sz="1500" dirty="0"/>
              <a:t>It is important to reduce tension when talking, and one way to do this is to eliminate pressure to perform. Which is to say, talk outside the bedroom. Knowing there is no likelihood of having to behave sexually relieves pressure, making it easier to talk.</a:t>
            </a:r>
          </a:p>
          <a:p>
            <a:pPr eaLnBrk="1" hangingPunct="1">
              <a:lnSpc>
                <a:spcPct val="90000"/>
              </a:lnSpc>
            </a:pPr>
            <a:r>
              <a:rPr lang="en-US" altLang="en-US" sz="1500" dirty="0"/>
              <a:t>     Talk about obstacles to talking. Sometimes talking about the obstacles to talking makes it easier to later segue into the talk about sex itself. </a:t>
            </a:r>
          </a:p>
          <a:p>
            <a:pPr eaLnBrk="1" hangingPunct="1">
              <a:lnSpc>
                <a:spcPct val="90000"/>
              </a:lnSpc>
            </a:pPr>
            <a:r>
              <a:rPr lang="en-US" altLang="en-US" sz="1500" dirty="0"/>
              <a:t>     Some of these obstacles to talking may be self-consciousness caused by physical changes. Sometimes a person not only has trouble accepting his own changes, but he has fear about how these changes are effecting his partner. For example, he might be concerned about changes in weight, scarring, catheters or ostomy appliances. Talking about these changes rather than denying their possible influence creates the possibility of a different kind of closeness. </a:t>
            </a:r>
          </a:p>
          <a:p>
            <a:pPr eaLnBrk="1" hangingPunct="1">
              <a:lnSpc>
                <a:spcPct val="90000"/>
              </a:lnSpc>
            </a:pPr>
            <a:r>
              <a:rPr lang="en-US" altLang="en-US" sz="1500" dirty="0"/>
              <a:t>     Another obstacle to talking is not wanting to acknowledge personal fears of not being able to perform as well sexually as before. There is fear that the relationship will be hurt by a different level or kind of sexual functioning. Again, facing fears, sharing vulnerabilities is the best way of getting through them. </a:t>
            </a:r>
          </a:p>
          <a:p>
            <a:pPr eaLnBrk="1" hangingPunct="1">
              <a:lnSpc>
                <a:spcPct val="90000"/>
              </a:lnSpc>
            </a:pPr>
            <a:r>
              <a:rPr lang="en-US" altLang="en-US" sz="1500" dirty="0"/>
              <a:t>     Another common obstacle to talking to each other is the fact that even before the cancer it was difficult to talk about sex, so now it is even more difficult than before. You need to remember that the more you talk about sex, the easier it gets, and you also need to remember that professional help is available if you get stuck.</a:t>
            </a:r>
          </a:p>
          <a:p>
            <a:pPr eaLnBrk="1" hangingPunct="1">
              <a:lnSpc>
                <a:spcPct val="90000"/>
              </a:lnSpc>
            </a:pPr>
            <a:endParaRPr lang="en-US" alt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33AB6E3-4FF4-EA75-0158-CA81C2265958}"/>
              </a:ext>
            </a:extLst>
          </p:cNvPr>
          <p:cNvSpPr>
            <a:spLocks noGrp="1" noRot="1" noChangeAspect="1"/>
          </p:cNvSpPr>
          <p:nvPr>
            <p:ph type="sldImg"/>
          </p:nvPr>
        </p:nvSpPr>
        <p:spPr bwMode="auto">
          <a:xfrm>
            <a:off x="330200" y="696913"/>
            <a:ext cx="61976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539E1F4-15CD-61EC-B7F8-AE4EC000ED7D}"/>
              </a:ext>
            </a:extLst>
          </p:cNvPr>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4" tIns="46337" rIns="92674" bIns="46337"/>
          <a:lstStyle/>
          <a:p>
            <a:r>
              <a:rPr lang="en-US" altLang="en-US" dirty="0"/>
              <a:t>T declines with age about 1% a year from age 30 in both men &amp; women. Don’t test if acutely ill, hospitalized, severely obese with fatique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BF491FC-3785-5099-0FDB-A174D0CA5DEF}"/>
              </a:ext>
            </a:extLst>
          </p:cNvPr>
          <p:cNvSpPr>
            <a:spLocks noGrp="1" noRot="1" noChangeAspect="1"/>
          </p:cNvSpPr>
          <p:nvPr>
            <p:ph type="sldImg"/>
          </p:nvPr>
        </p:nvSpPr>
        <p:spPr bwMode="auto">
          <a:xfrm>
            <a:off x="330200" y="696913"/>
            <a:ext cx="61976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8AA098E-8510-28DE-C8B8-3C53B0C38B99}"/>
              </a:ext>
            </a:extLst>
          </p:cNvPr>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4" tIns="46337" rIns="92674" bIns="46337"/>
          <a:lstStyle/>
          <a:p>
            <a:r>
              <a:rPr lang="en-US" altLang="en-US" dirty="0"/>
              <a:t>T declines with age about 1% a year from age 30 in both men &amp; women. Don’t test if acutely ill, hospitalized, severely obese with fatique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7CE5B2E-ECE5-0912-B848-190DA67B698A}"/>
              </a:ext>
            </a:extLst>
          </p:cNvPr>
          <p:cNvSpPr>
            <a:spLocks noGrp="1" noRot="1" noChangeAspect="1" noChangeArrowheads="1"/>
          </p:cNvSpPr>
          <p:nvPr>
            <p:ph type="sldImg"/>
          </p:nvPr>
        </p:nvSpPr>
        <p:spPr bwMode="auto">
          <a:xfrm>
            <a:off x="261938" y="660400"/>
            <a:ext cx="6335712" cy="3563938"/>
          </a:xfrm>
          <a:prstGeom prst="rect">
            <a:avLst/>
          </a:prstGeom>
          <a:solidFill>
            <a:srgbClr val="FFFFFF"/>
          </a:solidFill>
          <a:ln>
            <a:solidFill>
              <a:srgbClr val="000000"/>
            </a:solidFill>
            <a:miter lim="800000"/>
            <a:headEnd/>
            <a:tailEnd/>
          </a:ln>
        </p:spPr>
      </p:sp>
      <p:sp>
        <p:nvSpPr>
          <p:cNvPr id="30723" name="Rectangle 3">
            <a:extLst>
              <a:ext uri="{FF2B5EF4-FFF2-40B4-BE49-F238E27FC236}">
                <a16:creationId xmlns:a16="http://schemas.microsoft.com/office/drawing/2014/main" id="{CD94DD34-ABC6-C5FA-209D-030CB52863AA}"/>
              </a:ext>
            </a:extLst>
          </p:cNvPr>
          <p:cNvSpPr>
            <a:spLocks noGrp="1" noChangeArrowheads="1"/>
          </p:cNvSpPr>
          <p:nvPr>
            <p:ph type="body" idx="1"/>
          </p:nvPr>
        </p:nvSpPr>
        <p:spPr bwMode="auto">
          <a:xfrm>
            <a:off x="914400" y="4414838"/>
            <a:ext cx="5029200" cy="4184650"/>
          </a:xfrm>
          <a:prstGeom prst="rect">
            <a:avLst/>
          </a:prstGeom>
          <a:solidFill>
            <a:srgbClr val="FFFFFF"/>
          </a:solidFill>
          <a:ln>
            <a:solidFill>
              <a:srgbClr val="000000"/>
            </a:solidFill>
            <a:miter lim="800000"/>
            <a:headEnd/>
            <a:tailEnd/>
          </a:ln>
        </p:spPr>
        <p:txBody>
          <a:bodyPr lIns="153833" tIns="76917" rIns="153833" bIns="76917"/>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AD95551-FCD0-501F-3A0A-94FAAE85DAA9}"/>
              </a:ext>
            </a:extLst>
          </p:cNvPr>
          <p:cNvSpPr>
            <a:spLocks noGrp="1" noRot="1" noChangeAspect="1" noChangeArrowheads="1"/>
          </p:cNvSpPr>
          <p:nvPr>
            <p:ph type="sldImg"/>
          </p:nvPr>
        </p:nvSpPr>
        <p:spPr bwMode="auto">
          <a:xfrm>
            <a:off x="261938" y="660400"/>
            <a:ext cx="6335712" cy="3563938"/>
          </a:xfrm>
          <a:prstGeom prst="rect">
            <a:avLst/>
          </a:prstGeom>
          <a:solidFill>
            <a:srgbClr val="FFFFFF"/>
          </a:solidFill>
          <a:ln>
            <a:solidFill>
              <a:srgbClr val="000000"/>
            </a:solidFill>
            <a:miter lim="800000"/>
            <a:headEnd/>
            <a:tailEnd/>
          </a:ln>
        </p:spPr>
      </p:sp>
      <p:sp>
        <p:nvSpPr>
          <p:cNvPr id="32771" name="Rectangle 3">
            <a:extLst>
              <a:ext uri="{FF2B5EF4-FFF2-40B4-BE49-F238E27FC236}">
                <a16:creationId xmlns:a16="http://schemas.microsoft.com/office/drawing/2014/main" id="{FC6D4AA8-4FC1-CCE2-766B-DF4F6B7FEC42}"/>
              </a:ext>
            </a:extLst>
          </p:cNvPr>
          <p:cNvSpPr>
            <a:spLocks noGrp="1" noChangeArrowheads="1"/>
          </p:cNvSpPr>
          <p:nvPr>
            <p:ph type="body" idx="1"/>
          </p:nvPr>
        </p:nvSpPr>
        <p:spPr bwMode="auto">
          <a:xfrm>
            <a:off x="914400" y="4414838"/>
            <a:ext cx="5029200" cy="4184650"/>
          </a:xfrm>
          <a:prstGeom prst="rect">
            <a:avLst/>
          </a:prstGeom>
          <a:solidFill>
            <a:srgbClr val="FFFFFF"/>
          </a:solidFill>
          <a:ln>
            <a:solidFill>
              <a:srgbClr val="000000"/>
            </a:solidFill>
            <a:miter lim="800000"/>
            <a:headEnd/>
            <a:tailEnd/>
          </a:ln>
        </p:spPr>
        <p:txBody>
          <a:bodyPr lIns="153833" tIns="76917" rIns="153833" bIns="76917"/>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7B2F91-F6B7-4BC9-9063-EB0B64F50FD3}" type="slidenum">
              <a:rPr lang="en-US" smtClean="0"/>
              <a:t>28</a:t>
            </a:fld>
            <a:endParaRPr lang="en-US"/>
          </a:p>
        </p:txBody>
      </p:sp>
    </p:spTree>
    <p:extLst>
      <p:ext uri="{BB962C8B-B14F-4D97-AF65-F5344CB8AC3E}">
        <p14:creationId xmlns:p14="http://schemas.microsoft.com/office/powerpoint/2010/main" val="225359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7B2F91-F6B7-4BC9-9063-EB0B64F50FD3}" type="slidenum">
              <a:rPr lang="en-US" smtClean="0"/>
              <a:t>29</a:t>
            </a:fld>
            <a:endParaRPr lang="en-US"/>
          </a:p>
        </p:txBody>
      </p:sp>
    </p:spTree>
    <p:extLst>
      <p:ext uri="{BB962C8B-B14F-4D97-AF65-F5344CB8AC3E}">
        <p14:creationId xmlns:p14="http://schemas.microsoft.com/office/powerpoint/2010/main" val="250191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24D2-5C9E-249F-6A63-F5BDC49B7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48237-B29A-8849-8189-F8F4259D4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E9509-F84C-F759-BBD6-6FC41D941E2F}"/>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5" name="Footer Placeholder 4">
            <a:extLst>
              <a:ext uri="{FF2B5EF4-FFF2-40B4-BE49-F238E27FC236}">
                <a16:creationId xmlns:a16="http://schemas.microsoft.com/office/drawing/2014/main" id="{90870BE0-AA4D-E8B2-460C-3290E17771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6BD7AA-B76D-E69A-FCFB-B31281B43C15}"/>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130275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14FB-B519-D038-FB8C-860C01FEEA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887A81-BE82-62F7-E4CF-100F7D4DA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85F57-3EEA-830A-F9C0-2BB8FA7FD785}"/>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5" name="Footer Placeholder 4">
            <a:extLst>
              <a:ext uri="{FF2B5EF4-FFF2-40B4-BE49-F238E27FC236}">
                <a16:creationId xmlns:a16="http://schemas.microsoft.com/office/drawing/2014/main" id="{21EE4433-4445-1588-9B30-3EB6980580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32BED9-E40B-1C45-C818-F19CCF692583}"/>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1147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8218E5-1AF7-E75B-13FA-BF766A3C6D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27CDAE-7ADF-5636-6B0F-B484128371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E22AF-9553-ABAB-B137-980BB7985C0D}"/>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5" name="Footer Placeholder 4">
            <a:extLst>
              <a:ext uri="{FF2B5EF4-FFF2-40B4-BE49-F238E27FC236}">
                <a16:creationId xmlns:a16="http://schemas.microsoft.com/office/drawing/2014/main" id="{8453A2D0-8438-A41F-3D44-A421BDDCE9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49571E-0FFF-A1D8-4000-00DE0F3EB862}"/>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21711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9F26-7092-9C53-3DB3-91F1149C05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B0D2FE-7581-2C83-A01D-062DA5CB1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BD3D4-3D56-61A6-083B-3BBE6CBA974C}"/>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5" name="Footer Placeholder 4">
            <a:extLst>
              <a:ext uri="{FF2B5EF4-FFF2-40B4-BE49-F238E27FC236}">
                <a16:creationId xmlns:a16="http://schemas.microsoft.com/office/drawing/2014/main" id="{DE69F822-5338-E719-2D9B-446A4CD6FC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A3B361-C567-3418-83B4-8B5858A1D036}"/>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93644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993B-EBB4-4510-268B-C439A7EB1D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DB4039-5CF9-0CE1-D2C6-2EC35816D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B53768-ACD0-3C45-86F2-E29701822572}"/>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5" name="Footer Placeholder 4">
            <a:extLst>
              <a:ext uri="{FF2B5EF4-FFF2-40B4-BE49-F238E27FC236}">
                <a16:creationId xmlns:a16="http://schemas.microsoft.com/office/drawing/2014/main" id="{5286651A-5FE2-CA0E-4980-D59CDF25C5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20A7A-DFB0-515F-9359-5BDBBAAC20C9}"/>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232665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A459-2E1B-EB46-E50A-FABB22416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2C30A-46EE-D3FB-7975-A1D0378870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E21D1A-2BA9-88AF-8D87-2B1D1F259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01188D-0FAA-97F1-F8DB-9CE23CBB79E1}"/>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6" name="Footer Placeholder 5">
            <a:extLst>
              <a:ext uri="{FF2B5EF4-FFF2-40B4-BE49-F238E27FC236}">
                <a16:creationId xmlns:a16="http://schemas.microsoft.com/office/drawing/2014/main" id="{37BDFB14-5966-DE48-AF12-E2F2A7DF5A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05641E-EEF2-0826-2FA6-9C999D4B8960}"/>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427648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A1E0-FD17-8F60-F5A5-01FF6C2D18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C9845D-D3DF-1622-0DC5-B47F9D538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9225F-11A7-442F-B8CF-E2BEECCEC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C933D2-FF0B-F8E0-670E-4EBB1666D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E8ABD-B72C-87C5-DB68-AD139C7FDD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E94819-5A01-1840-E88A-1002A92D319D}"/>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8" name="Footer Placeholder 7">
            <a:extLst>
              <a:ext uri="{FF2B5EF4-FFF2-40B4-BE49-F238E27FC236}">
                <a16:creationId xmlns:a16="http://schemas.microsoft.com/office/drawing/2014/main" id="{50EB3F33-E06A-8929-C48D-828318736F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43C050E-C5C0-1B05-F47C-D2B918355D3C}"/>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313259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65D1-AD89-BA13-8A49-65A28B070B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7A7B1F-4431-0267-1CD2-A52717F9D379}"/>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4" name="Footer Placeholder 3">
            <a:extLst>
              <a:ext uri="{FF2B5EF4-FFF2-40B4-BE49-F238E27FC236}">
                <a16:creationId xmlns:a16="http://schemas.microsoft.com/office/drawing/2014/main" id="{006B6458-772B-4AB9-3019-719E5B45A1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5A495C-D244-C052-CC70-D0F4EF814F12}"/>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129878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DE69B-6B3E-E585-334B-ADEEA6B233D4}"/>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3" name="Footer Placeholder 2">
            <a:extLst>
              <a:ext uri="{FF2B5EF4-FFF2-40B4-BE49-F238E27FC236}">
                <a16:creationId xmlns:a16="http://schemas.microsoft.com/office/drawing/2014/main" id="{A0829998-668D-97FD-B070-F62C89DB7A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799A5C5-D4DB-EAE6-2305-76425D7EB4D5}"/>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155028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8318-0E06-524D-57CB-156BA94FD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9481D9-41D0-81C2-DCEB-0AB0AB308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461345-5025-4BAB-16A3-0C5629D28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87BEE-623B-B5E8-F882-7014973C5AE6}"/>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6" name="Footer Placeholder 5">
            <a:extLst>
              <a:ext uri="{FF2B5EF4-FFF2-40B4-BE49-F238E27FC236}">
                <a16:creationId xmlns:a16="http://schemas.microsoft.com/office/drawing/2014/main" id="{32AA8CDF-A6B2-DC14-0DB9-BBC9A89EAF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5C6575-9AD6-6F5D-453B-FF848C161062}"/>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238836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CEDB-A126-F626-38A1-476DF3EC4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527204-D530-B67F-18A1-C422593DF4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166F22-DEEB-0382-CB03-10F20A115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72A6D-20FA-0958-3F1D-82EBA517D623}"/>
              </a:ext>
            </a:extLst>
          </p:cNvPr>
          <p:cNvSpPr>
            <a:spLocks noGrp="1"/>
          </p:cNvSpPr>
          <p:nvPr>
            <p:ph type="dt" sz="half" idx="10"/>
          </p:nvPr>
        </p:nvSpPr>
        <p:spPr/>
        <p:txBody>
          <a:bodyPr/>
          <a:lstStyle/>
          <a:p>
            <a:fld id="{8824E2C1-C07C-4763-B590-F105DE991C3A}" type="datetimeFigureOut">
              <a:rPr lang="en-US" smtClean="0"/>
              <a:t>4/12/2024</a:t>
            </a:fld>
            <a:endParaRPr lang="en-US" dirty="0"/>
          </a:p>
        </p:txBody>
      </p:sp>
      <p:sp>
        <p:nvSpPr>
          <p:cNvPr id="6" name="Footer Placeholder 5">
            <a:extLst>
              <a:ext uri="{FF2B5EF4-FFF2-40B4-BE49-F238E27FC236}">
                <a16:creationId xmlns:a16="http://schemas.microsoft.com/office/drawing/2014/main" id="{4F8C1E82-FA4A-630D-86D4-96750376F6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2476B8-2B91-F318-322D-536014892A92}"/>
              </a:ext>
            </a:extLst>
          </p:cNvPr>
          <p:cNvSpPr>
            <a:spLocks noGrp="1"/>
          </p:cNvSpPr>
          <p:nvPr>
            <p:ph type="sldNum" sz="quarter" idx="12"/>
          </p:nvPr>
        </p:nvSpPr>
        <p:spPr/>
        <p:txBody>
          <a:bodyPr/>
          <a:lstStyle/>
          <a:p>
            <a:fld id="{555CBCB7-89CD-48A9-8D75-68C58C9334B3}" type="slidenum">
              <a:rPr lang="en-US" smtClean="0"/>
              <a:t>‹#›</a:t>
            </a:fld>
            <a:endParaRPr lang="en-US" dirty="0"/>
          </a:p>
        </p:txBody>
      </p:sp>
    </p:spTree>
    <p:extLst>
      <p:ext uri="{BB962C8B-B14F-4D97-AF65-F5344CB8AC3E}">
        <p14:creationId xmlns:p14="http://schemas.microsoft.com/office/powerpoint/2010/main" val="221386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D7A092-7045-FBF6-59A6-172817242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405198-1FB4-3FBC-9F44-4171C4DDF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B9C78-0975-F51E-3D98-776FF6A1B5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4E2C1-C07C-4763-B590-F105DE991C3A}" type="datetimeFigureOut">
              <a:rPr lang="en-US" smtClean="0"/>
              <a:t>4/12/2024</a:t>
            </a:fld>
            <a:endParaRPr lang="en-US" dirty="0"/>
          </a:p>
        </p:txBody>
      </p:sp>
      <p:sp>
        <p:nvSpPr>
          <p:cNvPr id="5" name="Footer Placeholder 4">
            <a:extLst>
              <a:ext uri="{FF2B5EF4-FFF2-40B4-BE49-F238E27FC236}">
                <a16:creationId xmlns:a16="http://schemas.microsoft.com/office/drawing/2014/main" id="{873FC7E2-6E60-2802-5254-48C9E132E5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592A16-D962-69E6-B4B5-B21B185FB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CBCB7-89CD-48A9-8D75-68C58C9334B3}" type="slidenum">
              <a:rPr lang="en-US" smtClean="0"/>
              <a:t>‹#›</a:t>
            </a:fld>
            <a:endParaRPr lang="en-US" dirty="0"/>
          </a:p>
        </p:txBody>
      </p:sp>
    </p:spTree>
    <p:extLst>
      <p:ext uri="{BB962C8B-B14F-4D97-AF65-F5344CB8AC3E}">
        <p14:creationId xmlns:p14="http://schemas.microsoft.com/office/powerpoint/2010/main" val="3461625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1026-DF3C-A906-DB08-D77A26419B95}"/>
              </a:ext>
            </a:extLst>
          </p:cNvPr>
          <p:cNvSpPr>
            <a:spLocks noGrp="1"/>
          </p:cNvSpPr>
          <p:nvPr>
            <p:ph type="title"/>
          </p:nvPr>
        </p:nvSpPr>
        <p:spPr>
          <a:xfrm>
            <a:off x="788144" y="758515"/>
            <a:ext cx="9640958" cy="1144427"/>
          </a:xfrm>
        </p:spPr>
        <p:txBody>
          <a:bodyPr>
            <a:noAutofit/>
          </a:bodyPr>
          <a:lstStyle/>
          <a:p>
            <a:r>
              <a:rPr lang="en-US" b="1" dirty="0">
                <a:solidFill>
                  <a:schemeClr val="accent5">
                    <a:lumMod val="75000"/>
                  </a:schemeClr>
                </a:solidFill>
                <a:latin typeface="+mn-lt"/>
              </a:rPr>
              <a:t>Sexual Health after Transplant: Men </a:t>
            </a:r>
            <a:r>
              <a:rPr lang="en-US" sz="3600" b="1" dirty="0">
                <a:solidFill>
                  <a:schemeClr val="accent5">
                    <a:lumMod val="75000"/>
                  </a:schemeClr>
                </a:solidFill>
                <a:latin typeface="+mn-lt"/>
                <a:cs typeface="Arial"/>
              </a:rPr>
              <a:t>   </a:t>
            </a:r>
          </a:p>
        </p:txBody>
      </p:sp>
      <p:sp>
        <p:nvSpPr>
          <p:cNvPr id="12" name="TextBox 11">
            <a:extLst>
              <a:ext uri="{FF2B5EF4-FFF2-40B4-BE49-F238E27FC236}">
                <a16:creationId xmlns:a16="http://schemas.microsoft.com/office/drawing/2014/main" id="{86D64439-DA21-E6F1-3AC3-FC4A1A9FE5F6}"/>
              </a:ext>
            </a:extLst>
          </p:cNvPr>
          <p:cNvSpPr txBox="1"/>
          <p:nvPr/>
        </p:nvSpPr>
        <p:spPr>
          <a:xfrm>
            <a:off x="894303" y="3561611"/>
            <a:ext cx="6251520" cy="2462213"/>
          </a:xfrm>
          <a:prstGeom prst="rect">
            <a:avLst/>
          </a:prstGeom>
          <a:noFill/>
          <a:effectLst>
            <a:outerShdw sx="1000" sy="1000" algn="ctr" rotWithShape="0">
              <a:srgbClr val="000000"/>
            </a:outerShdw>
          </a:effectLst>
        </p:spPr>
        <p:txBody>
          <a:bodyPr wrap="square" rtlCol="0">
            <a:spAutoFit/>
          </a:bodyPr>
          <a:lstStyle/>
          <a:p>
            <a:r>
              <a:rPr lang="en-US" sz="2800" b="1" dirty="0">
                <a:solidFill>
                  <a:srgbClr val="7030A0"/>
                </a:solidFill>
                <a:cs typeface="Arial"/>
              </a:rPr>
              <a:t>Celebrating a Second Chance at Life </a:t>
            </a:r>
          </a:p>
          <a:p>
            <a:r>
              <a:rPr lang="en-US" sz="2800" b="1" dirty="0">
                <a:solidFill>
                  <a:srgbClr val="7030A0"/>
                </a:solidFill>
                <a:cs typeface="Arial"/>
              </a:rPr>
              <a:t>Survivorship Symposium</a:t>
            </a:r>
          </a:p>
          <a:p>
            <a:endParaRPr lang="en-US" b="1" dirty="0"/>
          </a:p>
          <a:p>
            <a:r>
              <a:rPr lang="en-US" sz="2400" dirty="0"/>
              <a:t>April 27 – May 3, 2024</a:t>
            </a:r>
          </a:p>
          <a:p>
            <a:br>
              <a:rPr lang="en-US" sz="2800" dirty="0"/>
            </a:br>
            <a:endParaRPr lang="en-US" sz="2800" dirty="0"/>
          </a:p>
        </p:txBody>
      </p:sp>
      <p:pic>
        <p:nvPicPr>
          <p:cNvPr id="9" name="Picture 8">
            <a:extLst>
              <a:ext uri="{FF2B5EF4-FFF2-40B4-BE49-F238E27FC236}">
                <a16:creationId xmlns:a16="http://schemas.microsoft.com/office/drawing/2014/main" id="{2EA5FF9A-0861-B946-A5BE-81A7134B7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870" y="2307935"/>
            <a:ext cx="2415858" cy="1811893"/>
          </a:xfrm>
          <a:prstGeom prst="rect">
            <a:avLst/>
          </a:prstGeom>
          <a:ln w="28575">
            <a:solidFill>
              <a:srgbClr val="0079CE"/>
            </a:solidFill>
          </a:ln>
          <a:effectLst>
            <a:glow>
              <a:schemeClr val="accent5">
                <a:satMod val="175000"/>
              </a:schemeClr>
            </a:glow>
            <a:outerShdw dist="50800" sx="1000" sy="1000" algn="ctr" rotWithShape="0">
              <a:srgbClr val="000000"/>
            </a:outerShdw>
            <a:softEdge rad="0"/>
          </a:effectLst>
        </p:spPr>
      </p:pic>
      <p:pic>
        <p:nvPicPr>
          <p:cNvPr id="11" name="Picture 10">
            <a:extLst>
              <a:ext uri="{FF2B5EF4-FFF2-40B4-BE49-F238E27FC236}">
                <a16:creationId xmlns:a16="http://schemas.microsoft.com/office/drawing/2014/main" id="{986DE828-442F-6E4E-866D-0D8A57BF6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93" y="5964800"/>
            <a:ext cx="11394413" cy="572358"/>
          </a:xfrm>
          <a:prstGeom prst="rect">
            <a:avLst/>
          </a:prstGeom>
        </p:spPr>
      </p:pic>
      <p:sp>
        <p:nvSpPr>
          <p:cNvPr id="3" name="Rectangle 2">
            <a:extLst>
              <a:ext uri="{FF2B5EF4-FFF2-40B4-BE49-F238E27FC236}">
                <a16:creationId xmlns:a16="http://schemas.microsoft.com/office/drawing/2014/main" id="{1CBAF5E7-7941-BB45-BD0E-037E6DDD2D63}"/>
              </a:ext>
            </a:extLst>
          </p:cNvPr>
          <p:cNvSpPr/>
          <p:nvPr/>
        </p:nvSpPr>
        <p:spPr>
          <a:xfrm>
            <a:off x="7113373" y="4237506"/>
            <a:ext cx="3711145" cy="923330"/>
          </a:xfrm>
          <a:prstGeom prst="rect">
            <a:avLst/>
          </a:prstGeom>
        </p:spPr>
        <p:txBody>
          <a:bodyPr wrap="square">
            <a:spAutoFit/>
          </a:bodyPr>
          <a:lstStyle/>
          <a:p>
            <a:pPr algn="ctr"/>
            <a:r>
              <a:rPr lang="en-US" b="1" dirty="0">
                <a:solidFill>
                  <a:schemeClr val="accent5">
                    <a:lumMod val="75000"/>
                  </a:schemeClr>
                </a:solidFill>
              </a:rPr>
              <a:t>Jeffrey </a:t>
            </a:r>
            <a:r>
              <a:rPr lang="en-US" b="1" dirty="0" err="1">
                <a:solidFill>
                  <a:schemeClr val="accent5">
                    <a:lumMod val="75000"/>
                  </a:schemeClr>
                </a:solidFill>
              </a:rPr>
              <a:t>Albaugh</a:t>
            </a:r>
            <a:r>
              <a:rPr lang="en-US" b="1" dirty="0">
                <a:solidFill>
                  <a:schemeClr val="accent5">
                    <a:lumMod val="75000"/>
                  </a:schemeClr>
                </a:solidFill>
              </a:rPr>
              <a:t> PhD, APRN, CUCNS</a:t>
            </a:r>
          </a:p>
          <a:p>
            <a:pPr algn="ctr"/>
            <a:r>
              <a:rPr lang="en-US" dirty="0"/>
              <a:t>Urology Clinical Nurse Specialist, Jesse Brown VA Medical Center</a:t>
            </a:r>
          </a:p>
        </p:txBody>
      </p:sp>
    </p:spTree>
    <p:extLst>
      <p:ext uri="{BB962C8B-B14F-4D97-AF65-F5344CB8AC3E}">
        <p14:creationId xmlns:p14="http://schemas.microsoft.com/office/powerpoint/2010/main" val="175256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BA4E-F143-D424-4BD7-1226A7138E7B}"/>
              </a:ext>
            </a:extLst>
          </p:cNvPr>
          <p:cNvSpPr>
            <a:spLocks noGrp="1"/>
          </p:cNvSpPr>
          <p:nvPr>
            <p:ph type="title"/>
          </p:nvPr>
        </p:nvSpPr>
        <p:spPr>
          <a:xfrm>
            <a:off x="621846" y="289749"/>
            <a:ext cx="10869622" cy="1325563"/>
          </a:xfrm>
        </p:spPr>
        <p:txBody>
          <a:bodyPr>
            <a:normAutofit/>
          </a:bodyPr>
          <a:lstStyle/>
          <a:p>
            <a:r>
              <a:rPr lang="en-US" sz="3600" dirty="0">
                <a:solidFill>
                  <a:srgbClr val="C00000"/>
                </a:solidFill>
                <a:latin typeface="+mn-lt"/>
              </a:rPr>
              <a:t>Seeking Care</a:t>
            </a:r>
          </a:p>
        </p:txBody>
      </p:sp>
      <p:sp>
        <p:nvSpPr>
          <p:cNvPr id="3" name="Content Placeholder 2">
            <a:extLst>
              <a:ext uri="{FF2B5EF4-FFF2-40B4-BE49-F238E27FC236}">
                <a16:creationId xmlns:a16="http://schemas.microsoft.com/office/drawing/2014/main" id="{A57E026E-C773-269E-658A-15A4500B874D}"/>
              </a:ext>
            </a:extLst>
          </p:cNvPr>
          <p:cNvSpPr>
            <a:spLocks noGrp="1"/>
          </p:cNvSpPr>
          <p:nvPr>
            <p:ph idx="1"/>
          </p:nvPr>
        </p:nvSpPr>
        <p:spPr>
          <a:xfrm>
            <a:off x="582504" y="1831093"/>
            <a:ext cx="10948307" cy="5105399"/>
          </a:xfrm>
        </p:spPr>
        <p:txBody>
          <a:bodyPr>
            <a:noAutofit/>
          </a:bodyPr>
          <a:lstStyle/>
          <a:p>
            <a:pPr>
              <a:lnSpc>
                <a:spcPct val="150000"/>
              </a:lnSpc>
              <a:spcBef>
                <a:spcPts val="1200"/>
              </a:spcBef>
            </a:pPr>
            <a:r>
              <a:rPr lang="en-US" dirty="0"/>
              <a:t>Urologists manage these problems using evidence-based care</a:t>
            </a:r>
          </a:p>
          <a:p>
            <a:pPr>
              <a:lnSpc>
                <a:spcPct val="150000"/>
              </a:lnSpc>
              <a:spcBef>
                <a:spcPts val="1200"/>
              </a:spcBef>
            </a:pPr>
            <a:r>
              <a:rPr lang="en-US" dirty="0"/>
              <a:t>Beware of herbal remedies which are not regulated by the FDA</a:t>
            </a:r>
          </a:p>
        </p:txBody>
      </p:sp>
      <p:pic>
        <p:nvPicPr>
          <p:cNvPr id="4" name="Picture 3">
            <a:extLst>
              <a:ext uri="{FF2B5EF4-FFF2-40B4-BE49-F238E27FC236}">
                <a16:creationId xmlns:a16="http://schemas.microsoft.com/office/drawing/2014/main" id="{74C44C4A-E6B4-01B1-140E-91D2C1A5D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extLst>
      <p:ext uri="{BB962C8B-B14F-4D97-AF65-F5344CB8AC3E}">
        <p14:creationId xmlns:p14="http://schemas.microsoft.com/office/powerpoint/2010/main" val="278192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BA4E-F143-D424-4BD7-1226A7138E7B}"/>
              </a:ext>
            </a:extLst>
          </p:cNvPr>
          <p:cNvSpPr>
            <a:spLocks noGrp="1"/>
          </p:cNvSpPr>
          <p:nvPr>
            <p:ph type="title"/>
          </p:nvPr>
        </p:nvSpPr>
        <p:spPr>
          <a:xfrm>
            <a:off x="661189" y="20328"/>
            <a:ext cx="10869622" cy="1325563"/>
          </a:xfrm>
        </p:spPr>
        <p:txBody>
          <a:bodyPr>
            <a:normAutofit/>
          </a:bodyPr>
          <a:lstStyle/>
          <a:p>
            <a:r>
              <a:rPr lang="en-US" sz="3600" dirty="0">
                <a:solidFill>
                  <a:srgbClr val="C00000"/>
                </a:solidFill>
                <a:latin typeface="+mn-lt"/>
              </a:rPr>
              <a:t>Seeking Care cont’d</a:t>
            </a:r>
          </a:p>
        </p:txBody>
      </p:sp>
      <p:sp>
        <p:nvSpPr>
          <p:cNvPr id="3" name="Content Placeholder 2">
            <a:extLst>
              <a:ext uri="{FF2B5EF4-FFF2-40B4-BE49-F238E27FC236}">
                <a16:creationId xmlns:a16="http://schemas.microsoft.com/office/drawing/2014/main" id="{A57E026E-C773-269E-658A-15A4500B874D}"/>
              </a:ext>
            </a:extLst>
          </p:cNvPr>
          <p:cNvSpPr>
            <a:spLocks noGrp="1"/>
          </p:cNvSpPr>
          <p:nvPr>
            <p:ph idx="1"/>
          </p:nvPr>
        </p:nvSpPr>
        <p:spPr>
          <a:xfrm>
            <a:off x="582504" y="1263532"/>
            <a:ext cx="10948307" cy="5105399"/>
          </a:xfrm>
        </p:spPr>
        <p:txBody>
          <a:bodyPr>
            <a:noAutofit/>
          </a:bodyPr>
          <a:lstStyle/>
          <a:p>
            <a:pPr>
              <a:spcBef>
                <a:spcPts val="1200"/>
              </a:spcBef>
            </a:pPr>
            <a:r>
              <a:rPr lang="en-US" dirty="0"/>
              <a:t>Beware of Men’s Clinics</a:t>
            </a:r>
          </a:p>
          <a:p>
            <a:pPr lvl="1">
              <a:spcBef>
                <a:spcPts val="1200"/>
              </a:spcBef>
            </a:pPr>
            <a:r>
              <a:rPr lang="en-US" dirty="0"/>
              <a:t>Advertise well with huge promises of restoring “Manhood &amp; Enhanced “Performance” </a:t>
            </a:r>
          </a:p>
          <a:p>
            <a:pPr lvl="1">
              <a:spcBef>
                <a:spcPts val="1200"/>
              </a:spcBef>
            </a:pPr>
            <a:r>
              <a:rPr lang="en-US" dirty="0"/>
              <a:t>Quick and easy access</a:t>
            </a:r>
          </a:p>
          <a:p>
            <a:pPr lvl="1">
              <a:spcBef>
                <a:spcPts val="1200"/>
              </a:spcBef>
            </a:pPr>
            <a:r>
              <a:rPr lang="en-US" dirty="0"/>
              <a:t>Sub‐standard evaluations </a:t>
            </a:r>
          </a:p>
          <a:p>
            <a:pPr lvl="1">
              <a:spcBef>
                <a:spcPts val="1200"/>
              </a:spcBef>
            </a:pPr>
            <a:r>
              <a:rPr lang="en-US" dirty="0"/>
              <a:t>Poor care provided by non-urology trained personnel – mostly cosmetic/internal/family medicine</a:t>
            </a:r>
          </a:p>
          <a:p>
            <a:pPr lvl="1">
              <a:spcBef>
                <a:spcPts val="1200"/>
              </a:spcBef>
            </a:pPr>
            <a:r>
              <a:rPr lang="en-US" dirty="0"/>
              <a:t>Rarely accept insurance/(cash‐only) model; Charge high fees </a:t>
            </a:r>
          </a:p>
          <a:p>
            <a:pPr lvl="1">
              <a:spcBef>
                <a:spcPts val="1200"/>
              </a:spcBef>
            </a:pPr>
            <a:r>
              <a:rPr lang="en-US" dirty="0"/>
              <a:t>Utilize unproven treatments with limited effectiveness </a:t>
            </a:r>
          </a:p>
          <a:p>
            <a:pPr lvl="1">
              <a:spcBef>
                <a:spcPts val="1200"/>
              </a:spcBef>
            </a:pPr>
            <a:r>
              <a:rPr lang="en-US" dirty="0"/>
              <a:t>Retail Men’s Clinics have 85K+ visits annually &amp; Online 100‐250M annually</a:t>
            </a:r>
          </a:p>
        </p:txBody>
      </p:sp>
      <p:pic>
        <p:nvPicPr>
          <p:cNvPr id="4" name="Picture 3">
            <a:extLst>
              <a:ext uri="{FF2B5EF4-FFF2-40B4-BE49-F238E27FC236}">
                <a16:creationId xmlns:a16="http://schemas.microsoft.com/office/drawing/2014/main" id="{74C44C4A-E6B4-01B1-140E-91D2C1A5D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
        <p:nvSpPr>
          <p:cNvPr id="5" name="TextBox 4">
            <a:extLst>
              <a:ext uri="{FF2B5EF4-FFF2-40B4-BE49-F238E27FC236}">
                <a16:creationId xmlns:a16="http://schemas.microsoft.com/office/drawing/2014/main" id="{43BD6BDF-45E5-E258-474B-6EB9CBFB1EA8}"/>
              </a:ext>
            </a:extLst>
          </p:cNvPr>
          <p:cNvSpPr txBox="1"/>
          <p:nvPr/>
        </p:nvSpPr>
        <p:spPr>
          <a:xfrm>
            <a:off x="9263506" y="5852445"/>
            <a:ext cx="2345990" cy="276999"/>
          </a:xfrm>
          <a:prstGeom prst="rect">
            <a:avLst/>
          </a:prstGeom>
          <a:noFill/>
        </p:spPr>
        <p:txBody>
          <a:bodyPr wrap="square" rtlCol="0">
            <a:spAutoFit/>
          </a:bodyPr>
          <a:lstStyle/>
          <a:p>
            <a:pPr algn="r"/>
            <a:r>
              <a:rPr lang="en-US" sz="1200" dirty="0"/>
              <a:t>Dietrich, P. N., et al. 2023</a:t>
            </a:r>
          </a:p>
        </p:txBody>
      </p:sp>
    </p:spTree>
    <p:extLst>
      <p:ext uri="{BB962C8B-B14F-4D97-AF65-F5344CB8AC3E}">
        <p14:creationId xmlns:p14="http://schemas.microsoft.com/office/powerpoint/2010/main" val="153656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3478-C40C-B462-5F2D-BBC27F27001B}"/>
              </a:ext>
            </a:extLst>
          </p:cNvPr>
          <p:cNvSpPr>
            <a:spLocks noGrp="1"/>
          </p:cNvSpPr>
          <p:nvPr>
            <p:ph type="title"/>
          </p:nvPr>
        </p:nvSpPr>
        <p:spPr>
          <a:xfrm>
            <a:off x="647700" y="495754"/>
            <a:ext cx="10515600" cy="1325563"/>
          </a:xfrm>
        </p:spPr>
        <p:txBody>
          <a:bodyPr>
            <a:normAutofit/>
          </a:bodyPr>
          <a:lstStyle/>
          <a:p>
            <a:r>
              <a:rPr lang="en-US" sz="3600" dirty="0">
                <a:solidFill>
                  <a:srgbClr val="C00000"/>
                </a:solidFill>
                <a:latin typeface="+mn-lt"/>
              </a:rPr>
              <a:t>Fertility</a:t>
            </a:r>
          </a:p>
        </p:txBody>
      </p:sp>
      <p:sp>
        <p:nvSpPr>
          <p:cNvPr id="3" name="Content Placeholder 2">
            <a:extLst>
              <a:ext uri="{FF2B5EF4-FFF2-40B4-BE49-F238E27FC236}">
                <a16:creationId xmlns:a16="http://schemas.microsoft.com/office/drawing/2014/main" id="{8434014E-14C6-8267-02D3-BBD133BAE35C}"/>
              </a:ext>
            </a:extLst>
          </p:cNvPr>
          <p:cNvSpPr>
            <a:spLocks noGrp="1"/>
          </p:cNvSpPr>
          <p:nvPr>
            <p:ph idx="1"/>
          </p:nvPr>
        </p:nvSpPr>
        <p:spPr>
          <a:xfrm>
            <a:off x="635453" y="1707376"/>
            <a:ext cx="10921093" cy="4195762"/>
          </a:xfrm>
        </p:spPr>
        <p:txBody>
          <a:bodyPr>
            <a:normAutofit/>
          </a:bodyPr>
          <a:lstStyle/>
          <a:p>
            <a:pPr>
              <a:spcBef>
                <a:spcPts val="1800"/>
              </a:spcBef>
            </a:pPr>
            <a:r>
              <a:rPr lang="en-US" dirty="0"/>
              <a:t>Treatments like chemotherapy, radiation, transplant and surgery can impact fertility</a:t>
            </a:r>
          </a:p>
          <a:p>
            <a:pPr>
              <a:spcBef>
                <a:spcPts val="1800"/>
              </a:spcBef>
            </a:pPr>
            <a:r>
              <a:rPr lang="en-US" dirty="0"/>
              <a:t>Sperm bank before treatment</a:t>
            </a:r>
          </a:p>
          <a:p>
            <a:pPr>
              <a:spcBef>
                <a:spcPts val="1800"/>
              </a:spcBef>
            </a:pPr>
            <a:r>
              <a:rPr lang="en-US" dirty="0"/>
              <a:t>Damage may occur to sperm with chemotherapy or radiation</a:t>
            </a:r>
          </a:p>
          <a:p>
            <a:pPr lvl="1">
              <a:spcBef>
                <a:spcPts val="1800"/>
              </a:spcBef>
            </a:pPr>
            <a:r>
              <a:rPr lang="en-US" dirty="0"/>
              <a:t>is not recommended to impregnate a partner for a full year following treatment</a:t>
            </a:r>
          </a:p>
          <a:p>
            <a:pPr lvl="1">
              <a:spcBef>
                <a:spcPts val="1800"/>
              </a:spcBef>
            </a:pPr>
            <a:r>
              <a:rPr lang="en-US" dirty="0"/>
              <a:t>some people wait two to five years after transplant for optimal sperm recovery</a:t>
            </a:r>
          </a:p>
        </p:txBody>
      </p:sp>
      <p:pic>
        <p:nvPicPr>
          <p:cNvPr id="4" name="Picture 3">
            <a:extLst>
              <a:ext uri="{FF2B5EF4-FFF2-40B4-BE49-F238E27FC236}">
                <a16:creationId xmlns:a16="http://schemas.microsoft.com/office/drawing/2014/main" id="{2A7398D9-400F-1563-8CE0-4D218E6AB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extLst>
      <p:ext uri="{BB962C8B-B14F-4D97-AF65-F5344CB8AC3E}">
        <p14:creationId xmlns:p14="http://schemas.microsoft.com/office/powerpoint/2010/main" val="150549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6ED3-E000-1925-E59F-A5023F6ABDCE}"/>
              </a:ext>
            </a:extLst>
          </p:cNvPr>
          <p:cNvSpPr>
            <a:spLocks noGrp="1"/>
          </p:cNvSpPr>
          <p:nvPr>
            <p:ph type="title"/>
          </p:nvPr>
        </p:nvSpPr>
        <p:spPr>
          <a:xfrm>
            <a:off x="609600" y="325985"/>
            <a:ext cx="10972800" cy="898525"/>
          </a:xfrm>
        </p:spPr>
        <p:txBody>
          <a:bodyPr/>
          <a:lstStyle/>
          <a:p>
            <a:pPr>
              <a:defRPr/>
            </a:pPr>
            <a:r>
              <a:rPr lang="en-US" dirty="0">
                <a:solidFill>
                  <a:srgbClr val="C00000"/>
                </a:solidFill>
                <a:latin typeface="+mn-lt"/>
              </a:rPr>
              <a:t>Desire</a:t>
            </a:r>
          </a:p>
        </p:txBody>
      </p:sp>
      <p:sp>
        <p:nvSpPr>
          <p:cNvPr id="3" name="Content Placeholder 2">
            <a:extLst>
              <a:ext uri="{FF2B5EF4-FFF2-40B4-BE49-F238E27FC236}">
                <a16:creationId xmlns:a16="http://schemas.microsoft.com/office/drawing/2014/main" id="{1B038182-5A17-E925-AB8A-6D17F7FAABC2}"/>
              </a:ext>
            </a:extLst>
          </p:cNvPr>
          <p:cNvSpPr>
            <a:spLocks noGrp="1"/>
          </p:cNvSpPr>
          <p:nvPr>
            <p:ph idx="1"/>
          </p:nvPr>
        </p:nvSpPr>
        <p:spPr>
          <a:xfrm>
            <a:off x="620485" y="1371600"/>
            <a:ext cx="10972799" cy="4114800"/>
          </a:xfrm>
        </p:spPr>
        <p:txBody>
          <a:bodyPr>
            <a:normAutofit/>
          </a:bodyPr>
          <a:lstStyle/>
          <a:p>
            <a:pPr>
              <a:spcBef>
                <a:spcPts val="1200"/>
              </a:spcBef>
              <a:defRPr/>
            </a:pPr>
            <a:r>
              <a:rPr lang="en-US" dirty="0"/>
              <a:t>Definitions: </a:t>
            </a:r>
          </a:p>
          <a:p>
            <a:pPr lvl="1">
              <a:spcBef>
                <a:spcPts val="1200"/>
              </a:spcBef>
              <a:defRPr/>
            </a:pPr>
            <a:r>
              <a:rPr lang="en-US" dirty="0"/>
              <a:t>“The sum of forces that lean us toward &amp; push us away from sexual behavior.”  </a:t>
            </a:r>
            <a:r>
              <a:rPr lang="en-US" sz="1200" dirty="0"/>
              <a:t>Levine, 2003 p. 280</a:t>
            </a:r>
          </a:p>
          <a:p>
            <a:pPr lvl="1">
              <a:spcBef>
                <a:spcPts val="1200"/>
              </a:spcBef>
              <a:defRPr/>
            </a:pPr>
            <a:r>
              <a:rPr lang="en-US" dirty="0"/>
              <a:t>“A subjective and motivating feeling state triggered by both internal and external cues, which may or may not result in overt sexual behavior.” </a:t>
            </a:r>
            <a:r>
              <a:rPr lang="en-US" sz="1200" dirty="0"/>
              <a:t>Leiblum, S., 2010</a:t>
            </a:r>
            <a:r>
              <a:rPr lang="en-US" dirty="0"/>
              <a:t>.</a:t>
            </a:r>
          </a:p>
          <a:p>
            <a:pPr>
              <a:spcBef>
                <a:spcPts val="1200"/>
              </a:spcBef>
              <a:defRPr/>
            </a:pPr>
            <a:r>
              <a:rPr lang="en-US" dirty="0"/>
              <a:t>Components: </a:t>
            </a:r>
          </a:p>
          <a:p>
            <a:pPr lvl="1">
              <a:spcBef>
                <a:spcPts val="1200"/>
              </a:spcBef>
              <a:defRPr/>
            </a:pPr>
            <a:r>
              <a:rPr lang="en-US" dirty="0"/>
              <a:t>Drive - biological </a:t>
            </a:r>
          </a:p>
          <a:p>
            <a:pPr lvl="1">
              <a:spcBef>
                <a:spcPts val="1200"/>
              </a:spcBef>
              <a:defRPr/>
            </a:pPr>
            <a:r>
              <a:rPr lang="en-US" dirty="0"/>
              <a:t>Expectations/Wishes-cultural and reflect beliefs/Values </a:t>
            </a:r>
          </a:p>
          <a:p>
            <a:pPr lvl="1">
              <a:spcBef>
                <a:spcPts val="1200"/>
              </a:spcBef>
              <a:defRPr/>
            </a:pPr>
            <a:r>
              <a:rPr lang="en-US" dirty="0"/>
              <a:t>Motivation - psychological/relational</a:t>
            </a:r>
            <a:endParaRPr lang="en-US" i="1" dirty="0"/>
          </a:p>
        </p:txBody>
      </p:sp>
      <p:pic>
        <p:nvPicPr>
          <p:cNvPr id="4" name="Picture 3">
            <a:extLst>
              <a:ext uri="{FF2B5EF4-FFF2-40B4-BE49-F238E27FC236}">
                <a16:creationId xmlns:a16="http://schemas.microsoft.com/office/drawing/2014/main" id="{DD9235C8-7841-AD22-9A21-77CFA56FA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6963C4F-A7CB-6734-47E3-83BBB4608566}"/>
              </a:ext>
            </a:extLst>
          </p:cNvPr>
          <p:cNvSpPr>
            <a:spLocks noGrp="1" noChangeArrowheads="1"/>
          </p:cNvSpPr>
          <p:nvPr>
            <p:ph type="title"/>
          </p:nvPr>
        </p:nvSpPr>
        <p:spPr>
          <a:xfrm>
            <a:off x="587829" y="38100"/>
            <a:ext cx="11021785" cy="1257300"/>
          </a:xfrm>
        </p:spPr>
        <p:txBody>
          <a:bodyPr/>
          <a:lstStyle/>
          <a:p>
            <a:pPr>
              <a:tabLst>
                <a:tab pos="228600" algn="l"/>
              </a:tabLst>
            </a:pPr>
            <a:r>
              <a:rPr lang="en-US" altLang="en-US" sz="3600" dirty="0">
                <a:solidFill>
                  <a:srgbClr val="C00000"/>
                </a:solidFill>
                <a:latin typeface="+mn-lt"/>
              </a:rPr>
              <a:t>Hypogonadism</a:t>
            </a:r>
          </a:p>
        </p:txBody>
      </p:sp>
      <p:sp>
        <p:nvSpPr>
          <p:cNvPr id="19459" name="Rectangle 3">
            <a:extLst>
              <a:ext uri="{FF2B5EF4-FFF2-40B4-BE49-F238E27FC236}">
                <a16:creationId xmlns:a16="http://schemas.microsoft.com/office/drawing/2014/main" id="{7F74EF2D-EB6A-044B-92EC-840EA466EAB4}"/>
              </a:ext>
            </a:extLst>
          </p:cNvPr>
          <p:cNvSpPr>
            <a:spLocks noGrp="1" noChangeArrowheads="1"/>
          </p:cNvSpPr>
          <p:nvPr>
            <p:ph idx="1"/>
          </p:nvPr>
        </p:nvSpPr>
        <p:spPr>
          <a:xfrm>
            <a:off x="582386" y="1295400"/>
            <a:ext cx="11021784" cy="5181600"/>
          </a:xfrm>
        </p:spPr>
        <p:txBody>
          <a:bodyPr/>
          <a:lstStyle/>
          <a:p>
            <a:pPr>
              <a:spcBef>
                <a:spcPts val="1200"/>
              </a:spcBef>
            </a:pPr>
            <a:r>
              <a:rPr lang="en-US" altLang="en-US" dirty="0"/>
              <a:t>Low testosterone blood level</a:t>
            </a:r>
          </a:p>
          <a:p>
            <a:pPr>
              <a:spcBef>
                <a:spcPts val="1200"/>
              </a:spcBef>
            </a:pPr>
            <a:r>
              <a:rPr lang="en-US" altLang="en-US" dirty="0"/>
              <a:t>Consistent symptoms:</a:t>
            </a:r>
          </a:p>
          <a:p>
            <a:pPr lvl="1">
              <a:spcBef>
                <a:spcPts val="1200"/>
              </a:spcBef>
            </a:pPr>
            <a:r>
              <a:rPr lang="en-US" altLang="en-US" dirty="0"/>
              <a:t>low sex drive</a:t>
            </a:r>
          </a:p>
          <a:p>
            <a:pPr lvl="1">
              <a:spcBef>
                <a:spcPts val="1200"/>
              </a:spcBef>
            </a:pPr>
            <a:r>
              <a:rPr lang="en-US" altLang="en-US" dirty="0"/>
              <a:t>decreased spontaneous erections</a:t>
            </a:r>
          </a:p>
          <a:p>
            <a:pPr lvl="1">
              <a:spcBef>
                <a:spcPts val="1200"/>
              </a:spcBef>
            </a:pPr>
            <a:r>
              <a:rPr lang="en-US" altLang="en-US" dirty="0"/>
              <a:t>decreased energy and/or mood </a:t>
            </a:r>
          </a:p>
          <a:p>
            <a:pPr lvl="1">
              <a:spcBef>
                <a:spcPts val="1200"/>
              </a:spcBef>
            </a:pPr>
            <a:r>
              <a:rPr lang="en-US" altLang="en-US" dirty="0"/>
              <a:t>poor concentration or memory</a:t>
            </a:r>
          </a:p>
          <a:p>
            <a:pPr lvl="1">
              <a:spcBef>
                <a:spcPts val="1200"/>
              </a:spcBef>
            </a:pPr>
            <a:r>
              <a:rPr lang="en-US" altLang="en-US" dirty="0"/>
              <a:t>reduced muscle bulk/strength</a:t>
            </a:r>
          </a:p>
          <a:p>
            <a:pPr lvl="1">
              <a:spcBef>
                <a:spcPts val="1200"/>
              </a:spcBef>
            </a:pPr>
            <a:r>
              <a:rPr lang="en-US" altLang="en-US" dirty="0"/>
              <a:t>increased body fat</a:t>
            </a:r>
          </a:p>
          <a:p>
            <a:pPr lvl="1">
              <a:spcBef>
                <a:spcPts val="1200"/>
              </a:spcBef>
            </a:pPr>
            <a:r>
              <a:rPr lang="en-US" altLang="en-US" dirty="0"/>
              <a:t>decreased physical performance</a:t>
            </a:r>
          </a:p>
        </p:txBody>
      </p:sp>
      <p:pic>
        <p:nvPicPr>
          <p:cNvPr id="2" name="Picture 1">
            <a:extLst>
              <a:ext uri="{FF2B5EF4-FFF2-40B4-BE49-F238E27FC236}">
                <a16:creationId xmlns:a16="http://schemas.microsoft.com/office/drawing/2014/main" id="{F6819BEC-AAE6-A9B1-C004-2552FC2C5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42311BC-212F-3EC0-F872-89BE6955F00D}"/>
              </a:ext>
            </a:extLst>
          </p:cNvPr>
          <p:cNvSpPr>
            <a:spLocks noGrp="1" noChangeArrowheads="1"/>
          </p:cNvSpPr>
          <p:nvPr>
            <p:ph type="title"/>
          </p:nvPr>
        </p:nvSpPr>
        <p:spPr>
          <a:xfrm>
            <a:off x="661307" y="304801"/>
            <a:ext cx="10940143" cy="784225"/>
          </a:xfrm>
        </p:spPr>
        <p:txBody>
          <a:bodyPr/>
          <a:lstStyle/>
          <a:p>
            <a:pPr>
              <a:tabLst>
                <a:tab pos="1828800" algn="l"/>
                <a:tab pos="3200400" algn="l"/>
              </a:tabLst>
            </a:pPr>
            <a:r>
              <a:rPr lang="en-US" altLang="en-US" sz="3600" dirty="0">
                <a:solidFill>
                  <a:srgbClr val="C00000"/>
                </a:solidFill>
                <a:latin typeface="+mn-lt"/>
              </a:rPr>
              <a:t>Hypogonadism cont’d</a:t>
            </a:r>
          </a:p>
        </p:txBody>
      </p:sp>
      <p:sp>
        <p:nvSpPr>
          <p:cNvPr id="21507" name="Rectangle 3">
            <a:extLst>
              <a:ext uri="{FF2B5EF4-FFF2-40B4-BE49-F238E27FC236}">
                <a16:creationId xmlns:a16="http://schemas.microsoft.com/office/drawing/2014/main" id="{4E3C8FCD-9C98-61B1-0FA6-671EF9FD061A}"/>
              </a:ext>
            </a:extLst>
          </p:cNvPr>
          <p:cNvSpPr>
            <a:spLocks noGrp="1" noChangeArrowheads="1"/>
          </p:cNvSpPr>
          <p:nvPr>
            <p:ph idx="1"/>
          </p:nvPr>
        </p:nvSpPr>
        <p:spPr>
          <a:xfrm>
            <a:off x="595993" y="1524000"/>
            <a:ext cx="11005457" cy="5181600"/>
          </a:xfrm>
        </p:spPr>
        <p:txBody>
          <a:bodyPr/>
          <a:lstStyle/>
          <a:p>
            <a:pPr>
              <a:lnSpc>
                <a:spcPct val="150000"/>
              </a:lnSpc>
              <a:spcBef>
                <a:spcPts val="1200"/>
              </a:spcBef>
            </a:pPr>
            <a:r>
              <a:rPr lang="en-US" altLang="en-US" dirty="0"/>
              <a:t>Testosterone replacement has every bit as many negatives as positives and in some cases more. </a:t>
            </a:r>
          </a:p>
        </p:txBody>
      </p:sp>
      <p:pic>
        <p:nvPicPr>
          <p:cNvPr id="2" name="Picture 1">
            <a:extLst>
              <a:ext uri="{FF2B5EF4-FFF2-40B4-BE49-F238E27FC236}">
                <a16:creationId xmlns:a16="http://schemas.microsoft.com/office/drawing/2014/main" id="{46FE326E-FB5B-A2B6-2CFD-4FCCA7D46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
        <p:nvSpPr>
          <p:cNvPr id="3" name="TextBox 2">
            <a:extLst>
              <a:ext uri="{FF2B5EF4-FFF2-40B4-BE49-F238E27FC236}">
                <a16:creationId xmlns:a16="http://schemas.microsoft.com/office/drawing/2014/main" id="{05F8C705-9A35-3AE2-62EC-1145A1A6E7AD}"/>
              </a:ext>
            </a:extLst>
          </p:cNvPr>
          <p:cNvSpPr txBox="1"/>
          <p:nvPr/>
        </p:nvSpPr>
        <p:spPr>
          <a:xfrm>
            <a:off x="7372349" y="5739493"/>
            <a:ext cx="4223657" cy="738664"/>
          </a:xfrm>
          <a:prstGeom prst="rect">
            <a:avLst/>
          </a:prstGeom>
          <a:noFill/>
        </p:spPr>
        <p:txBody>
          <a:bodyPr wrap="square" rtlCol="0">
            <a:spAutoFit/>
          </a:bodyPr>
          <a:lstStyle/>
          <a:p>
            <a:pPr lvl="1" algn="r"/>
            <a:r>
              <a:rPr lang="en-US" altLang="en-US" sz="1200" dirty="0"/>
              <a:t>endo-society.org/guidelines/Current-Clinical-Practice-Guidelines.cfm</a:t>
            </a:r>
          </a:p>
          <a:p>
            <a:endParaRPr 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9DF5179-CCCA-D597-C08B-B603DAD1FF61}"/>
              </a:ext>
            </a:extLst>
          </p:cNvPr>
          <p:cNvSpPr>
            <a:spLocks noGrp="1" noChangeArrowheads="1"/>
          </p:cNvSpPr>
          <p:nvPr>
            <p:ph type="title"/>
          </p:nvPr>
        </p:nvSpPr>
        <p:spPr>
          <a:xfrm>
            <a:off x="571499" y="352426"/>
            <a:ext cx="11005457" cy="898525"/>
          </a:xfrm>
        </p:spPr>
        <p:txBody>
          <a:bodyPr>
            <a:normAutofit/>
          </a:bodyPr>
          <a:lstStyle/>
          <a:p>
            <a:pPr eaLnBrk="1" hangingPunct="1"/>
            <a:r>
              <a:rPr lang="en-US" altLang="en-US" sz="3600" dirty="0">
                <a:solidFill>
                  <a:srgbClr val="C00000"/>
                </a:solidFill>
                <a:latin typeface="+mn-lt"/>
              </a:rPr>
              <a:t>Testosterone Not Recommended</a:t>
            </a:r>
          </a:p>
        </p:txBody>
      </p:sp>
      <p:sp>
        <p:nvSpPr>
          <p:cNvPr id="23555" name="Rectangle 3">
            <a:extLst>
              <a:ext uri="{FF2B5EF4-FFF2-40B4-BE49-F238E27FC236}">
                <a16:creationId xmlns:a16="http://schemas.microsoft.com/office/drawing/2014/main" id="{E8E4761E-156E-1FBB-D3AF-E956F1D76DFE}"/>
              </a:ext>
            </a:extLst>
          </p:cNvPr>
          <p:cNvSpPr>
            <a:spLocks noGrp="1" noChangeArrowheads="1"/>
          </p:cNvSpPr>
          <p:nvPr>
            <p:ph idx="1"/>
          </p:nvPr>
        </p:nvSpPr>
        <p:spPr>
          <a:xfrm>
            <a:off x="571499" y="1284288"/>
            <a:ext cx="11005457" cy="4114800"/>
          </a:xfrm>
        </p:spPr>
        <p:txBody>
          <a:bodyPr>
            <a:noAutofit/>
          </a:bodyPr>
          <a:lstStyle/>
          <a:p>
            <a:pPr>
              <a:spcBef>
                <a:spcPts val="1800"/>
              </a:spcBef>
            </a:pPr>
            <a:r>
              <a:rPr lang="en-US" altLang="en-US" dirty="0"/>
              <a:t>Breast or prostate cancer</a:t>
            </a:r>
          </a:p>
          <a:p>
            <a:pPr>
              <a:spcBef>
                <a:spcPts val="1800"/>
              </a:spcBef>
            </a:pPr>
            <a:r>
              <a:rPr lang="en-US" altLang="en-US" dirty="0"/>
              <a:t>Abnormal Digital Rectal Exam (DRE) or PSA &gt;4 or if risks &gt;3 for Prostate Cancer</a:t>
            </a:r>
          </a:p>
          <a:p>
            <a:pPr>
              <a:spcBef>
                <a:spcPts val="1800"/>
              </a:spcBef>
            </a:pPr>
            <a:r>
              <a:rPr lang="en-US" altLang="en-US" dirty="0"/>
              <a:t>High hemoglobin blood counts</a:t>
            </a:r>
          </a:p>
          <a:p>
            <a:pPr>
              <a:spcBef>
                <a:spcPts val="1800"/>
              </a:spcBef>
            </a:pPr>
            <a:r>
              <a:rPr lang="en-US" altLang="en-US" dirty="0"/>
              <a:t>Untreated severe sleep apnea</a:t>
            </a:r>
          </a:p>
          <a:p>
            <a:pPr>
              <a:spcBef>
                <a:spcPts val="1800"/>
              </a:spcBef>
            </a:pPr>
            <a:r>
              <a:rPr lang="en-US" altLang="en-US" dirty="0"/>
              <a:t>Severe prostate issues</a:t>
            </a:r>
          </a:p>
          <a:p>
            <a:pPr>
              <a:spcBef>
                <a:spcPts val="1800"/>
              </a:spcBef>
            </a:pPr>
            <a:r>
              <a:rPr lang="en-US" altLang="en-US" dirty="0"/>
              <a:t>Uncontrolled heart failure</a:t>
            </a:r>
          </a:p>
          <a:p>
            <a:pPr>
              <a:spcBef>
                <a:spcPts val="1800"/>
              </a:spcBef>
            </a:pPr>
            <a:r>
              <a:rPr lang="en-US" altLang="en-US" dirty="0"/>
              <a:t>If trying to father a child</a:t>
            </a:r>
          </a:p>
        </p:txBody>
      </p:sp>
      <p:pic>
        <p:nvPicPr>
          <p:cNvPr id="2" name="Picture 1">
            <a:extLst>
              <a:ext uri="{FF2B5EF4-FFF2-40B4-BE49-F238E27FC236}">
                <a16:creationId xmlns:a16="http://schemas.microsoft.com/office/drawing/2014/main" id="{823CCA8B-6C17-7AD8-E7AC-35735842E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137F72D-0B41-289A-8F5C-6E5445161E3C}"/>
              </a:ext>
            </a:extLst>
          </p:cNvPr>
          <p:cNvSpPr>
            <a:spLocks noGrp="1" noChangeArrowheads="1"/>
          </p:cNvSpPr>
          <p:nvPr>
            <p:ph type="title"/>
          </p:nvPr>
        </p:nvSpPr>
        <p:spPr>
          <a:xfrm>
            <a:off x="612321" y="304801"/>
            <a:ext cx="11013622" cy="898525"/>
          </a:xfrm>
        </p:spPr>
        <p:txBody>
          <a:bodyPr>
            <a:normAutofit/>
          </a:bodyPr>
          <a:lstStyle/>
          <a:p>
            <a:pPr eaLnBrk="1" hangingPunct="1"/>
            <a:r>
              <a:rPr lang="en-US" altLang="en-US" sz="3600" dirty="0">
                <a:solidFill>
                  <a:srgbClr val="C00000"/>
                </a:solidFill>
                <a:latin typeface="+mn-lt"/>
              </a:rPr>
              <a:t>Hypogonadism Replacement Treatment in Men</a:t>
            </a:r>
          </a:p>
        </p:txBody>
      </p:sp>
      <p:sp>
        <p:nvSpPr>
          <p:cNvPr id="45059" name="Rectangle 3">
            <a:extLst>
              <a:ext uri="{FF2B5EF4-FFF2-40B4-BE49-F238E27FC236}">
                <a16:creationId xmlns:a16="http://schemas.microsoft.com/office/drawing/2014/main" id="{BB6086C8-9B56-F657-8A74-21468924B411}"/>
              </a:ext>
            </a:extLst>
          </p:cNvPr>
          <p:cNvSpPr>
            <a:spLocks noGrp="1" noChangeArrowheads="1"/>
          </p:cNvSpPr>
          <p:nvPr>
            <p:ph idx="1"/>
          </p:nvPr>
        </p:nvSpPr>
        <p:spPr>
          <a:xfrm>
            <a:off x="628532" y="1242739"/>
            <a:ext cx="11013622" cy="4800600"/>
          </a:xfrm>
        </p:spPr>
        <p:txBody>
          <a:bodyPr rtlCol="0">
            <a:normAutofit/>
          </a:bodyPr>
          <a:lstStyle/>
          <a:p>
            <a:pPr defTabSz="457207">
              <a:lnSpc>
                <a:spcPct val="150000"/>
              </a:lnSpc>
              <a:spcBef>
                <a:spcPts val="1200"/>
              </a:spcBef>
              <a:defRPr/>
            </a:pPr>
            <a:r>
              <a:rPr lang="en-US" dirty="0"/>
              <a:t>Injections</a:t>
            </a:r>
          </a:p>
          <a:p>
            <a:pPr defTabSz="457207">
              <a:lnSpc>
                <a:spcPct val="150000"/>
              </a:lnSpc>
              <a:spcBef>
                <a:spcPts val="1200"/>
              </a:spcBef>
              <a:defRPr/>
            </a:pPr>
            <a:r>
              <a:rPr lang="en-US" dirty="0"/>
              <a:t>Topical non-genital patches</a:t>
            </a:r>
          </a:p>
          <a:p>
            <a:pPr defTabSz="457207">
              <a:lnSpc>
                <a:spcPct val="150000"/>
              </a:lnSpc>
              <a:spcBef>
                <a:spcPts val="1200"/>
              </a:spcBef>
              <a:defRPr/>
            </a:pPr>
            <a:r>
              <a:rPr lang="en-US" dirty="0"/>
              <a:t>Topical gels/solutions</a:t>
            </a:r>
          </a:p>
          <a:p>
            <a:pPr defTabSz="457207">
              <a:lnSpc>
                <a:spcPct val="150000"/>
              </a:lnSpc>
              <a:spcBef>
                <a:spcPts val="1200"/>
              </a:spcBef>
              <a:defRPr/>
            </a:pPr>
            <a:r>
              <a:rPr lang="en-US" dirty="0"/>
              <a:t>Patch that goes on the gums</a:t>
            </a:r>
          </a:p>
          <a:p>
            <a:pPr defTabSz="457207">
              <a:lnSpc>
                <a:spcPct val="150000"/>
              </a:lnSpc>
              <a:spcBef>
                <a:spcPts val="1200"/>
              </a:spcBef>
              <a:defRPr/>
            </a:pPr>
            <a:r>
              <a:rPr lang="en-US" dirty="0"/>
              <a:t>Testosterone pellets</a:t>
            </a:r>
          </a:p>
          <a:p>
            <a:pPr defTabSz="457207">
              <a:lnSpc>
                <a:spcPct val="150000"/>
              </a:lnSpc>
              <a:spcBef>
                <a:spcPts val="1200"/>
              </a:spcBef>
              <a:defRPr/>
            </a:pPr>
            <a:r>
              <a:rPr lang="en-US" dirty="0"/>
              <a:t>Testosterone pills</a:t>
            </a:r>
          </a:p>
          <a:p>
            <a:pPr marL="0" indent="0" defTabSz="457207">
              <a:buClr>
                <a:schemeClr val="bg2">
                  <a:lumMod val="40000"/>
                  <a:lumOff val="60000"/>
                </a:schemeClr>
              </a:buClr>
              <a:buNone/>
              <a:defRPr/>
            </a:pPr>
            <a:endParaRPr lang="en-US" dirty="0"/>
          </a:p>
        </p:txBody>
      </p:sp>
      <p:pic>
        <p:nvPicPr>
          <p:cNvPr id="2" name="Picture 1">
            <a:extLst>
              <a:ext uri="{FF2B5EF4-FFF2-40B4-BE49-F238E27FC236}">
                <a16:creationId xmlns:a16="http://schemas.microsoft.com/office/drawing/2014/main" id="{67A117C5-8A12-EFFB-89D9-E0C787E20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0FE0145-F898-99EA-53DB-BC2EA1FA9001}"/>
              </a:ext>
            </a:extLst>
          </p:cNvPr>
          <p:cNvSpPr>
            <a:spLocks noGrp="1"/>
          </p:cNvSpPr>
          <p:nvPr>
            <p:ph type="title"/>
          </p:nvPr>
        </p:nvSpPr>
        <p:spPr>
          <a:xfrm>
            <a:off x="604157" y="26989"/>
            <a:ext cx="10980964" cy="1400175"/>
          </a:xfrm>
        </p:spPr>
        <p:txBody>
          <a:bodyPr/>
          <a:lstStyle/>
          <a:p>
            <a:pPr eaLnBrk="1" hangingPunct="1"/>
            <a:r>
              <a:rPr lang="en-US" altLang="en-US" sz="3600" dirty="0">
                <a:solidFill>
                  <a:srgbClr val="C00000"/>
                </a:solidFill>
                <a:latin typeface="+mn-lt"/>
              </a:rPr>
              <a:t>Reclaiming Desire: Non-Hormonal Approaches</a:t>
            </a:r>
          </a:p>
        </p:txBody>
      </p:sp>
      <p:sp>
        <p:nvSpPr>
          <p:cNvPr id="25603" name="Content Placeholder 2">
            <a:extLst>
              <a:ext uri="{FF2B5EF4-FFF2-40B4-BE49-F238E27FC236}">
                <a16:creationId xmlns:a16="http://schemas.microsoft.com/office/drawing/2014/main" id="{567AAA19-4144-3D06-7F4E-5621A32B855D}"/>
              </a:ext>
            </a:extLst>
          </p:cNvPr>
          <p:cNvSpPr>
            <a:spLocks noGrp="1"/>
          </p:cNvSpPr>
          <p:nvPr>
            <p:ph idx="1"/>
          </p:nvPr>
        </p:nvSpPr>
        <p:spPr>
          <a:xfrm>
            <a:off x="604156" y="1513114"/>
            <a:ext cx="10980963" cy="4114800"/>
          </a:xfrm>
        </p:spPr>
        <p:txBody>
          <a:bodyPr/>
          <a:lstStyle/>
          <a:p>
            <a:pPr>
              <a:spcBef>
                <a:spcPts val="1800"/>
              </a:spcBef>
            </a:pPr>
            <a:r>
              <a:rPr lang="en-US" altLang="en-US" dirty="0"/>
              <a:t>Critical: Anticipation/mystery and worthiness </a:t>
            </a:r>
          </a:p>
          <a:p>
            <a:pPr marL="457200" lvl="1" indent="0">
              <a:spcBef>
                <a:spcPts val="1800"/>
              </a:spcBef>
              <a:buNone/>
            </a:pPr>
            <a:r>
              <a:rPr lang="en-US" altLang="en-US" sz="2800" dirty="0"/>
              <a:t>-feeling you deserve sexual satisfaction</a:t>
            </a:r>
          </a:p>
          <a:p>
            <a:pPr>
              <a:spcBef>
                <a:spcPts val="1800"/>
              </a:spcBef>
            </a:pPr>
            <a:r>
              <a:rPr lang="en-US" altLang="en-US" dirty="0"/>
              <a:t>Remove all guilt, blame and pressure</a:t>
            </a:r>
          </a:p>
          <a:p>
            <a:pPr>
              <a:spcBef>
                <a:spcPts val="1800"/>
              </a:spcBef>
            </a:pPr>
            <a:r>
              <a:rPr lang="en-US" altLang="en-US" dirty="0"/>
              <a:t>Essence of sexuality is giving and receiving pleasure-oriented touch and connecting with each other</a:t>
            </a:r>
          </a:p>
          <a:p>
            <a:pPr>
              <a:spcBef>
                <a:spcPts val="1800"/>
              </a:spcBef>
            </a:pPr>
            <a:r>
              <a:rPr lang="en-US" altLang="en-US" dirty="0"/>
              <a:t>Requires intimacy, pleasure, mystery and eroticism</a:t>
            </a:r>
          </a:p>
          <a:p>
            <a:pPr>
              <a:spcBef>
                <a:spcPts val="1800"/>
              </a:spcBef>
            </a:pPr>
            <a:r>
              <a:rPr lang="en-US" altLang="en-US" dirty="0"/>
              <a:t>Developing yours, mine and ours bridges to desire  </a:t>
            </a:r>
          </a:p>
          <a:p>
            <a:pPr marL="0" indent="0" eaLnBrk="1" hangingPunct="1">
              <a:buNone/>
            </a:pPr>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2" name="Picture 1">
            <a:extLst>
              <a:ext uri="{FF2B5EF4-FFF2-40B4-BE49-F238E27FC236}">
                <a16:creationId xmlns:a16="http://schemas.microsoft.com/office/drawing/2014/main" id="{A4E11E7B-D7FE-6046-65B0-2BA42A402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
        <p:nvSpPr>
          <p:cNvPr id="4" name="TextBox 3">
            <a:extLst>
              <a:ext uri="{FF2B5EF4-FFF2-40B4-BE49-F238E27FC236}">
                <a16:creationId xmlns:a16="http://schemas.microsoft.com/office/drawing/2014/main" id="{94FDE178-0232-A09F-0B6D-290E369DFA5B}"/>
              </a:ext>
            </a:extLst>
          </p:cNvPr>
          <p:cNvSpPr txBox="1"/>
          <p:nvPr/>
        </p:nvSpPr>
        <p:spPr>
          <a:xfrm>
            <a:off x="7478486" y="5713864"/>
            <a:ext cx="4106633" cy="461665"/>
          </a:xfrm>
          <a:prstGeom prst="rect">
            <a:avLst/>
          </a:prstGeom>
          <a:noFill/>
        </p:spPr>
        <p:txBody>
          <a:bodyPr wrap="square" rtlCol="0">
            <a:spAutoFit/>
          </a:bodyPr>
          <a:lstStyle/>
          <a:p>
            <a:pPr marL="457200" lvl="1" indent="0" algn="r">
              <a:spcBef>
                <a:spcPts val="600"/>
              </a:spcBef>
              <a:buNone/>
            </a:pPr>
            <a:r>
              <a:rPr lang="en-US" altLang="en-US" sz="1200" dirty="0"/>
              <a:t>McCarthy, B. &amp; McCarthy, E. 2003. Rekindling Desire. Taylor and Routledage, Hove East Sussex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AA9E3B2-AC12-B4AB-3DBE-1481A6F8E52D}"/>
              </a:ext>
            </a:extLst>
          </p:cNvPr>
          <p:cNvSpPr>
            <a:spLocks noGrp="1"/>
          </p:cNvSpPr>
          <p:nvPr>
            <p:ph type="title"/>
          </p:nvPr>
        </p:nvSpPr>
        <p:spPr>
          <a:xfrm>
            <a:off x="604157" y="152401"/>
            <a:ext cx="10980964" cy="1400175"/>
          </a:xfrm>
        </p:spPr>
        <p:txBody>
          <a:bodyPr/>
          <a:lstStyle/>
          <a:p>
            <a:pPr eaLnBrk="1" hangingPunct="1"/>
            <a:r>
              <a:rPr lang="en-US" altLang="en-US" sz="3600" dirty="0">
                <a:solidFill>
                  <a:srgbClr val="C00000"/>
                </a:solidFill>
                <a:latin typeface="+mn-lt"/>
              </a:rPr>
              <a:t>A Different Way of Thinking about Intimacy and Sex</a:t>
            </a:r>
          </a:p>
        </p:txBody>
      </p:sp>
      <p:sp>
        <p:nvSpPr>
          <p:cNvPr id="3" name="Content Placeholder 2">
            <a:extLst>
              <a:ext uri="{FF2B5EF4-FFF2-40B4-BE49-F238E27FC236}">
                <a16:creationId xmlns:a16="http://schemas.microsoft.com/office/drawing/2014/main" id="{AB0157D2-9B8B-71E7-D8EB-5AC55E31ED52}"/>
              </a:ext>
            </a:extLst>
          </p:cNvPr>
          <p:cNvSpPr>
            <a:spLocks noGrp="1"/>
          </p:cNvSpPr>
          <p:nvPr>
            <p:ph idx="1"/>
          </p:nvPr>
        </p:nvSpPr>
        <p:spPr>
          <a:xfrm>
            <a:off x="567417" y="1760264"/>
            <a:ext cx="11054443" cy="4114800"/>
          </a:xfrm>
        </p:spPr>
        <p:txBody>
          <a:bodyPr rtlCol="0">
            <a:noAutofit/>
          </a:bodyPr>
          <a:lstStyle/>
          <a:p>
            <a:pPr defTabSz="457207">
              <a:spcBef>
                <a:spcPts val="1800"/>
              </a:spcBef>
              <a:defRPr/>
            </a:pPr>
            <a:r>
              <a:rPr lang="en-US" dirty="0"/>
              <a:t>It is about pleasure</a:t>
            </a:r>
          </a:p>
          <a:p>
            <a:pPr defTabSz="457207">
              <a:spcBef>
                <a:spcPts val="1800"/>
              </a:spcBef>
              <a:defRPr/>
            </a:pPr>
            <a:r>
              <a:rPr lang="en-US" dirty="0"/>
              <a:t>There are many, many ways to experience sexual pleasure </a:t>
            </a:r>
          </a:p>
          <a:p>
            <a:pPr marL="914407" lvl="1" indent="-457200" defTabSz="457207">
              <a:spcBef>
                <a:spcPts val="1800"/>
              </a:spcBef>
              <a:defRPr/>
            </a:pPr>
            <a:r>
              <a:rPr lang="en-US" dirty="0"/>
              <a:t>don’t limit you or your partner to only penetrative sex</a:t>
            </a:r>
          </a:p>
          <a:p>
            <a:pPr defTabSz="457207">
              <a:spcBef>
                <a:spcPts val="1800"/>
              </a:spcBef>
              <a:defRPr/>
            </a:pPr>
            <a:r>
              <a:rPr lang="en-US" dirty="0"/>
              <a:t>The excitement comes from the anticipation and from the mystery of where intimacy will lead us today</a:t>
            </a:r>
          </a:p>
          <a:p>
            <a:pPr defTabSz="457207">
              <a:spcBef>
                <a:spcPts val="1800"/>
              </a:spcBef>
              <a:defRPr/>
            </a:pPr>
            <a:r>
              <a:rPr lang="en-US" dirty="0"/>
              <a:t>Intimacy – connectedness to the other person!</a:t>
            </a:r>
          </a:p>
        </p:txBody>
      </p:sp>
      <p:pic>
        <p:nvPicPr>
          <p:cNvPr id="2" name="Picture 1">
            <a:extLst>
              <a:ext uri="{FF2B5EF4-FFF2-40B4-BE49-F238E27FC236}">
                <a16:creationId xmlns:a16="http://schemas.microsoft.com/office/drawing/2014/main" id="{8C9C6F67-E4CB-BB59-9076-EFB1452F8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5FE7FA8-8560-1937-A5F0-C238037EB108}"/>
              </a:ext>
            </a:extLst>
          </p:cNvPr>
          <p:cNvSpPr>
            <a:spLocks noGrp="1" noChangeArrowheads="1"/>
          </p:cNvSpPr>
          <p:nvPr>
            <p:ph type="title"/>
          </p:nvPr>
        </p:nvSpPr>
        <p:spPr>
          <a:xfrm>
            <a:off x="612321" y="365125"/>
            <a:ext cx="10741479" cy="1325563"/>
          </a:xfrm>
        </p:spPr>
        <p:txBody>
          <a:bodyPr/>
          <a:lstStyle/>
          <a:p>
            <a:pPr eaLnBrk="1" hangingPunct="1"/>
            <a:r>
              <a:rPr lang="en-US" altLang="en-US" sz="3600" dirty="0">
                <a:solidFill>
                  <a:srgbClr val="C00000"/>
                </a:solidFill>
                <a:latin typeface="+mn-lt"/>
              </a:rPr>
              <a:t>Sexual Response Cycle</a:t>
            </a:r>
          </a:p>
        </p:txBody>
      </p:sp>
      <p:sp>
        <p:nvSpPr>
          <p:cNvPr id="6147" name="Rectangle 3">
            <a:extLst>
              <a:ext uri="{FF2B5EF4-FFF2-40B4-BE49-F238E27FC236}">
                <a16:creationId xmlns:a16="http://schemas.microsoft.com/office/drawing/2014/main" id="{1600D8EA-E71D-B5B9-8DCB-64CE2161AADA}"/>
              </a:ext>
            </a:extLst>
          </p:cNvPr>
          <p:cNvSpPr>
            <a:spLocks noGrp="1" noChangeArrowheads="1"/>
          </p:cNvSpPr>
          <p:nvPr>
            <p:ph idx="1"/>
          </p:nvPr>
        </p:nvSpPr>
        <p:spPr>
          <a:xfrm>
            <a:off x="612321" y="1825625"/>
            <a:ext cx="10989129" cy="4351338"/>
          </a:xfrm>
        </p:spPr>
        <p:txBody>
          <a:bodyPr rtlCol="0">
            <a:normAutofit/>
          </a:bodyPr>
          <a:lstStyle/>
          <a:p>
            <a:pPr defTabSz="457207">
              <a:spcBef>
                <a:spcPts val="1800"/>
              </a:spcBef>
              <a:buSzPct val="80000"/>
              <a:defRPr/>
            </a:pPr>
            <a:r>
              <a:rPr lang="en-US" dirty="0"/>
              <a:t>Excitement</a:t>
            </a:r>
          </a:p>
          <a:p>
            <a:pPr defTabSz="457207">
              <a:spcBef>
                <a:spcPts val="1800"/>
              </a:spcBef>
              <a:buSzPct val="80000"/>
              <a:defRPr/>
            </a:pPr>
            <a:r>
              <a:rPr lang="en-US" dirty="0"/>
              <a:t>Plateau</a:t>
            </a:r>
          </a:p>
          <a:p>
            <a:pPr defTabSz="457207">
              <a:spcBef>
                <a:spcPts val="1800"/>
              </a:spcBef>
              <a:buSzPct val="80000"/>
              <a:defRPr/>
            </a:pPr>
            <a:r>
              <a:rPr lang="en-US" dirty="0"/>
              <a:t>Orgasm</a:t>
            </a:r>
          </a:p>
          <a:p>
            <a:pPr defTabSz="457207">
              <a:spcBef>
                <a:spcPts val="1800"/>
              </a:spcBef>
              <a:buSzPct val="80000"/>
              <a:defRPr/>
            </a:pPr>
            <a:r>
              <a:rPr lang="en-US" dirty="0"/>
              <a:t>Resolution</a:t>
            </a:r>
          </a:p>
          <a:p>
            <a:pPr defTabSz="457207">
              <a:spcBef>
                <a:spcPts val="1800"/>
              </a:spcBef>
              <a:buSzPct val="80000"/>
              <a:defRPr/>
            </a:pPr>
            <a:r>
              <a:rPr lang="en-US" dirty="0"/>
              <a:t>Male = avg. 2.8 minutes</a:t>
            </a:r>
          </a:p>
          <a:p>
            <a:pPr defTabSz="457207">
              <a:spcBef>
                <a:spcPts val="1800"/>
              </a:spcBef>
              <a:buSzPct val="80000"/>
              <a:defRPr/>
            </a:pPr>
            <a:r>
              <a:rPr lang="en-US" dirty="0"/>
              <a:t>Female = avg. 13 minutes</a:t>
            </a:r>
          </a:p>
        </p:txBody>
      </p:sp>
      <p:pic>
        <p:nvPicPr>
          <p:cNvPr id="2" name="Picture 1">
            <a:extLst>
              <a:ext uri="{FF2B5EF4-FFF2-40B4-BE49-F238E27FC236}">
                <a16:creationId xmlns:a16="http://schemas.microsoft.com/office/drawing/2014/main" id="{8D3AEED4-C0D4-4F93-68B0-DD984F69F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
        <p:nvSpPr>
          <p:cNvPr id="3" name="TextBox 2">
            <a:extLst>
              <a:ext uri="{FF2B5EF4-FFF2-40B4-BE49-F238E27FC236}">
                <a16:creationId xmlns:a16="http://schemas.microsoft.com/office/drawing/2014/main" id="{96434345-E4F6-9C1A-913F-A9F367F93C96}"/>
              </a:ext>
            </a:extLst>
          </p:cNvPr>
          <p:cNvSpPr txBox="1"/>
          <p:nvPr/>
        </p:nvSpPr>
        <p:spPr>
          <a:xfrm>
            <a:off x="8784771" y="5780314"/>
            <a:ext cx="2794908" cy="553998"/>
          </a:xfrm>
          <a:prstGeom prst="rect">
            <a:avLst/>
          </a:prstGeom>
          <a:noFill/>
        </p:spPr>
        <p:txBody>
          <a:bodyPr wrap="square" rtlCol="0">
            <a:spAutoFit/>
          </a:bodyPr>
          <a:lstStyle/>
          <a:p>
            <a:pPr algn="r"/>
            <a:r>
              <a:rPr lang="en-US" sz="1200" dirty="0"/>
              <a:t>Masters &amp; Johnson, 1966</a:t>
            </a:r>
          </a:p>
          <a:p>
            <a:endParaRPr lang="en-US"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31946AE-87A8-2DF3-EDDC-5C33AA09C67D}"/>
              </a:ext>
            </a:extLst>
          </p:cNvPr>
          <p:cNvSpPr>
            <a:spLocks noGrp="1" noChangeArrowheads="1"/>
          </p:cNvSpPr>
          <p:nvPr>
            <p:ph type="title"/>
          </p:nvPr>
        </p:nvSpPr>
        <p:spPr>
          <a:xfrm>
            <a:off x="601434" y="468314"/>
            <a:ext cx="10989129" cy="1143000"/>
          </a:xfrm>
        </p:spPr>
        <p:txBody>
          <a:bodyPr/>
          <a:lstStyle/>
          <a:p>
            <a:pPr defTabSz="919163"/>
            <a:r>
              <a:rPr lang="en-US" altLang="en-US" sz="3300" dirty="0">
                <a:solidFill>
                  <a:srgbClr val="C00000"/>
                </a:solidFill>
                <a:latin typeface="+mn-lt"/>
              </a:rPr>
              <a:t>Erectile Dysfunction Treatment: </a:t>
            </a:r>
            <a:r>
              <a:rPr lang="en-US" altLang="en-US" sz="3600" dirty="0">
                <a:solidFill>
                  <a:srgbClr val="C00000"/>
                </a:solidFill>
                <a:latin typeface="+mn-lt"/>
              </a:rPr>
              <a:t>Vacuum Constriction Device (VCD) </a:t>
            </a:r>
            <a:endParaRPr lang="en-US" altLang="en-US" sz="3300" dirty="0">
              <a:solidFill>
                <a:srgbClr val="C00000"/>
              </a:solidFill>
              <a:latin typeface="+mn-lt"/>
            </a:endParaRPr>
          </a:p>
        </p:txBody>
      </p:sp>
      <p:sp>
        <p:nvSpPr>
          <p:cNvPr id="27651" name="Text Box 3">
            <a:extLst>
              <a:ext uri="{FF2B5EF4-FFF2-40B4-BE49-F238E27FC236}">
                <a16:creationId xmlns:a16="http://schemas.microsoft.com/office/drawing/2014/main" id="{561814E7-3CD3-C1C8-6CF1-F81E5DD7FD89}"/>
              </a:ext>
            </a:extLst>
          </p:cNvPr>
          <p:cNvSpPr txBox="1">
            <a:spLocks noChangeArrowheads="1"/>
          </p:cNvSpPr>
          <p:nvPr/>
        </p:nvSpPr>
        <p:spPr bwMode="auto">
          <a:xfrm>
            <a:off x="2289176" y="1611314"/>
            <a:ext cx="63531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lvl="2" eaLnBrk="1" hangingPunct="1">
              <a:spcBef>
                <a:spcPct val="0"/>
              </a:spcBef>
              <a:buClrTx/>
              <a:buSzTx/>
              <a:buFontTx/>
              <a:buNone/>
            </a:pPr>
            <a:endParaRPr lang="en-US" altLang="en-US" sz="2000" b="1" dirty="0">
              <a:latin typeface="Times New Roman" panose="02020603050405020304" pitchFamily="18" charset="0"/>
              <a:ea typeface="ヒラギノ角ゴ Pro W3"/>
              <a:cs typeface="ヒラギノ角ゴ Pro W3"/>
            </a:endParaRPr>
          </a:p>
          <a:p>
            <a:pPr lvl="2" eaLnBrk="1" hangingPunct="1">
              <a:spcBef>
                <a:spcPct val="0"/>
              </a:spcBef>
              <a:buClrTx/>
              <a:buSzTx/>
              <a:buFontTx/>
              <a:buNone/>
            </a:pPr>
            <a:endParaRPr lang="en-US" altLang="en-US" sz="2000" b="1" dirty="0">
              <a:latin typeface="Times New Roman" panose="02020603050405020304" pitchFamily="18" charset="0"/>
              <a:ea typeface="ヒラギノ角ゴ Pro W3"/>
              <a:cs typeface="ヒラギノ角ゴ Pro W3"/>
            </a:endParaRPr>
          </a:p>
          <a:p>
            <a:pPr lvl="2" eaLnBrk="1" hangingPunct="1">
              <a:spcBef>
                <a:spcPct val="0"/>
              </a:spcBef>
              <a:buClrTx/>
              <a:buSzTx/>
              <a:buFontTx/>
              <a:buNone/>
            </a:pPr>
            <a:endParaRPr lang="en-US" altLang="en-US" sz="2000" b="1" dirty="0">
              <a:latin typeface="Times New Roman" panose="02020603050405020304" pitchFamily="18" charset="0"/>
              <a:ea typeface="ヒラギノ角ゴ Pro W3"/>
              <a:cs typeface="ヒラギノ角ゴ Pro W3"/>
            </a:endParaRPr>
          </a:p>
          <a:p>
            <a:pPr lvl="2" eaLnBrk="1" hangingPunct="1">
              <a:spcBef>
                <a:spcPct val="0"/>
              </a:spcBef>
              <a:buClrTx/>
              <a:buSzTx/>
              <a:buFontTx/>
              <a:buNone/>
            </a:pPr>
            <a:endParaRPr lang="en-US" altLang="en-US" sz="2000" b="1" dirty="0">
              <a:latin typeface="Times New Roman" panose="02020603050405020304" pitchFamily="18" charset="0"/>
              <a:ea typeface="ヒラギノ角ゴ Pro W3"/>
              <a:cs typeface="ヒラギノ角ゴ Pro W3"/>
            </a:endParaRPr>
          </a:p>
          <a:p>
            <a:pPr lvl="2" algn="ctr" eaLnBrk="1" hangingPunct="1">
              <a:spcBef>
                <a:spcPct val="0"/>
              </a:spcBef>
              <a:buClrTx/>
              <a:buSzTx/>
              <a:buFontTx/>
              <a:buNone/>
            </a:pPr>
            <a:endParaRPr lang="en-US" altLang="en-US" sz="2000" dirty="0">
              <a:latin typeface="Times New Roman" panose="02020603050405020304" pitchFamily="18" charset="0"/>
              <a:ea typeface="ヒラギノ角ゴ Pro W3"/>
              <a:cs typeface="ヒラギノ角ゴ Pro W3"/>
            </a:endParaRPr>
          </a:p>
        </p:txBody>
      </p:sp>
      <p:sp>
        <p:nvSpPr>
          <p:cNvPr id="16388" name="Text Box 4">
            <a:extLst>
              <a:ext uri="{FF2B5EF4-FFF2-40B4-BE49-F238E27FC236}">
                <a16:creationId xmlns:a16="http://schemas.microsoft.com/office/drawing/2014/main" id="{2106FFF6-4F30-1510-A8E0-8987A02E6B7D}"/>
              </a:ext>
            </a:extLst>
          </p:cNvPr>
          <p:cNvSpPr txBox="1">
            <a:spLocks noChangeArrowheads="1"/>
          </p:cNvSpPr>
          <p:nvPr/>
        </p:nvSpPr>
        <p:spPr bwMode="auto">
          <a:xfrm>
            <a:off x="601433" y="1857562"/>
            <a:ext cx="10989129" cy="3668697"/>
          </a:xfrm>
          <a:prstGeom prst="rect">
            <a:avLst/>
          </a:prstGeom>
          <a:noFill/>
          <a:ln>
            <a:noFill/>
          </a:ln>
        </p:spPr>
        <p:txBody>
          <a:bodyPr wrap="square">
            <a:spAutoFit/>
          </a:bodyPr>
          <a:lstStyle>
            <a:lvl1pPr marL="342900" indent="-3429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1pPr>
            <a:lvl2pPr marL="742950" indent="-28575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2pPr>
            <a:lvl3pPr marL="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3pPr>
            <a:lvl4pPr marL="1600200" indent="-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4pPr>
            <a:lvl5pPr marL="2057400" indent="-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9pPr>
          </a:lstStyle>
          <a:p>
            <a:pPr marL="685800" lvl="2" indent="-457200">
              <a:spcBef>
                <a:spcPts val="1200"/>
              </a:spcBef>
              <a:buFont typeface="Arial" panose="020B0604020202020204" pitchFamily="34" charset="0"/>
              <a:buChar char="•"/>
              <a:defRPr/>
            </a:pPr>
            <a:r>
              <a:rPr lang="en-US" altLang="en-US" sz="2800" dirty="0">
                <a:latin typeface="+mn-lt"/>
              </a:rPr>
              <a:t>FDA approved for over-the-counter distribution - efficacy rates of 80%-90% reported </a:t>
            </a:r>
          </a:p>
          <a:p>
            <a:pPr marL="685800" lvl="2" indent="-457200">
              <a:spcBef>
                <a:spcPts val="1200"/>
              </a:spcBef>
              <a:buFont typeface="Arial" panose="020B0604020202020204" pitchFamily="34" charset="0"/>
              <a:buChar char="•"/>
              <a:defRPr/>
            </a:pPr>
            <a:r>
              <a:rPr lang="en-US" altLang="en-US" sz="2800" dirty="0">
                <a:latin typeface="+mn-lt"/>
              </a:rPr>
              <a:t>Pros:   Non-invasive and it works if you are trained properly and practice with it to mastery, fairly inexpensive</a:t>
            </a:r>
          </a:p>
          <a:p>
            <a:pPr marL="685800" lvl="2" indent="-457200">
              <a:spcBef>
                <a:spcPts val="1200"/>
              </a:spcBef>
              <a:buFont typeface="Arial" panose="020B0604020202020204" pitchFamily="34" charset="0"/>
              <a:buChar char="•"/>
              <a:defRPr/>
            </a:pPr>
            <a:r>
              <a:rPr lang="en-US" altLang="en-US" sz="2800" dirty="0">
                <a:latin typeface="+mn-lt"/>
              </a:rPr>
              <a:t>Cons: Cumbersome, not as natural erection, must wear a ring during sex</a:t>
            </a:r>
          </a:p>
          <a:p>
            <a:pPr lvl="2">
              <a:lnSpc>
                <a:spcPct val="80000"/>
              </a:lnSpc>
              <a:spcBef>
                <a:spcPts val="1200"/>
              </a:spcBef>
              <a:defRPr/>
            </a:pPr>
            <a:endParaRPr lang="en-US" altLang="en-US" sz="2800" b="1" dirty="0">
              <a:solidFill>
                <a:srgbClr val="FFFF00"/>
              </a:solidFill>
            </a:endParaRPr>
          </a:p>
          <a:p>
            <a:pPr lvl="2">
              <a:defRPr/>
            </a:pPr>
            <a:endParaRPr lang="en-US" altLang="en-US" sz="1200" b="1" dirty="0"/>
          </a:p>
        </p:txBody>
      </p:sp>
      <p:pic>
        <p:nvPicPr>
          <p:cNvPr id="2" name="Picture 1">
            <a:extLst>
              <a:ext uri="{FF2B5EF4-FFF2-40B4-BE49-F238E27FC236}">
                <a16:creationId xmlns:a16="http://schemas.microsoft.com/office/drawing/2014/main" id="{9D87C957-E21C-DCE6-5006-DFD71F630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8FF7266-26A7-8C02-8260-45C8103C0129}"/>
              </a:ext>
            </a:extLst>
          </p:cNvPr>
          <p:cNvSpPr>
            <a:spLocks noGrp="1" noChangeArrowheads="1"/>
          </p:cNvSpPr>
          <p:nvPr>
            <p:ph type="title"/>
          </p:nvPr>
        </p:nvSpPr>
        <p:spPr>
          <a:xfrm>
            <a:off x="620485" y="382588"/>
            <a:ext cx="10940143" cy="622300"/>
          </a:xfrm>
        </p:spPr>
        <p:txBody>
          <a:bodyPr rtlCol="0">
            <a:normAutofit/>
          </a:bodyPr>
          <a:lstStyle/>
          <a:p>
            <a:pPr defTabSz="919163">
              <a:defRPr/>
            </a:pPr>
            <a:r>
              <a:rPr lang="en-US" sz="3600" dirty="0">
                <a:solidFill>
                  <a:srgbClr val="C00000"/>
                </a:solidFill>
                <a:latin typeface="+mn-lt"/>
              </a:rPr>
              <a:t>Erectile Dysfunction Treatment: Pills</a:t>
            </a:r>
          </a:p>
        </p:txBody>
      </p:sp>
      <p:sp>
        <p:nvSpPr>
          <p:cNvPr id="28675" name="Text Box 3">
            <a:extLst>
              <a:ext uri="{FF2B5EF4-FFF2-40B4-BE49-F238E27FC236}">
                <a16:creationId xmlns:a16="http://schemas.microsoft.com/office/drawing/2014/main" id="{FF5C6E00-A546-4202-DDEE-AF46E95946AC}"/>
              </a:ext>
            </a:extLst>
          </p:cNvPr>
          <p:cNvSpPr txBox="1">
            <a:spLocks noChangeArrowheads="1"/>
          </p:cNvSpPr>
          <p:nvPr/>
        </p:nvSpPr>
        <p:spPr bwMode="auto">
          <a:xfrm>
            <a:off x="2289176" y="1611314"/>
            <a:ext cx="63531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lvl="2" eaLnBrk="1" hangingPunct="1">
              <a:spcBef>
                <a:spcPct val="0"/>
              </a:spcBef>
              <a:buClrTx/>
              <a:buSzTx/>
              <a:buFontTx/>
              <a:buNone/>
            </a:pPr>
            <a:endParaRPr lang="en-US" altLang="en-US" sz="2000" b="1" dirty="0">
              <a:latin typeface="Times New Roman" panose="02020603050405020304" pitchFamily="18" charset="0"/>
              <a:ea typeface="ヒラギノ角ゴ Pro W3"/>
              <a:cs typeface="ヒラギノ角ゴ Pro W3"/>
            </a:endParaRPr>
          </a:p>
          <a:p>
            <a:pPr lvl="2" eaLnBrk="1" hangingPunct="1">
              <a:spcBef>
                <a:spcPct val="0"/>
              </a:spcBef>
              <a:buClrTx/>
              <a:buSzTx/>
              <a:buFontTx/>
              <a:buNone/>
            </a:pPr>
            <a:endParaRPr lang="en-US" altLang="en-US" sz="2000" b="1" dirty="0">
              <a:latin typeface="Times New Roman" panose="02020603050405020304" pitchFamily="18" charset="0"/>
              <a:ea typeface="ヒラギノ角ゴ Pro W3"/>
              <a:cs typeface="ヒラギノ角ゴ Pro W3"/>
            </a:endParaRPr>
          </a:p>
          <a:p>
            <a:pPr lvl="2" eaLnBrk="1" hangingPunct="1">
              <a:spcBef>
                <a:spcPct val="0"/>
              </a:spcBef>
              <a:buClrTx/>
              <a:buSzTx/>
              <a:buFontTx/>
              <a:buNone/>
            </a:pPr>
            <a:endParaRPr lang="en-US" altLang="en-US" sz="2000" b="1" dirty="0">
              <a:latin typeface="Times New Roman" panose="02020603050405020304" pitchFamily="18" charset="0"/>
              <a:ea typeface="ヒラギノ角ゴ Pro W3"/>
              <a:cs typeface="ヒラギノ角ゴ Pro W3"/>
            </a:endParaRPr>
          </a:p>
          <a:p>
            <a:pPr lvl="2" eaLnBrk="1" hangingPunct="1">
              <a:spcBef>
                <a:spcPct val="0"/>
              </a:spcBef>
              <a:buClrTx/>
              <a:buSzTx/>
              <a:buFontTx/>
              <a:buNone/>
            </a:pPr>
            <a:endParaRPr lang="en-US" altLang="en-US" sz="2000" b="1" dirty="0">
              <a:latin typeface="Times New Roman" panose="02020603050405020304" pitchFamily="18" charset="0"/>
              <a:ea typeface="ヒラギノ角ゴ Pro W3"/>
              <a:cs typeface="ヒラギノ角ゴ Pro W3"/>
            </a:endParaRPr>
          </a:p>
          <a:p>
            <a:pPr lvl="2" algn="ctr" eaLnBrk="1" hangingPunct="1">
              <a:spcBef>
                <a:spcPct val="0"/>
              </a:spcBef>
              <a:buClrTx/>
              <a:buSzTx/>
              <a:buFontTx/>
              <a:buNone/>
            </a:pPr>
            <a:endParaRPr lang="en-US" altLang="en-US" sz="2000" dirty="0">
              <a:latin typeface="Times New Roman" panose="02020603050405020304" pitchFamily="18" charset="0"/>
              <a:ea typeface="ヒラギノ角ゴ Pro W3"/>
              <a:cs typeface="ヒラギノ角ゴ Pro W3"/>
            </a:endParaRPr>
          </a:p>
        </p:txBody>
      </p:sp>
      <p:sp>
        <p:nvSpPr>
          <p:cNvPr id="17412" name="Text Box 4">
            <a:extLst>
              <a:ext uri="{FF2B5EF4-FFF2-40B4-BE49-F238E27FC236}">
                <a16:creationId xmlns:a16="http://schemas.microsoft.com/office/drawing/2014/main" id="{85F9D291-048B-5DE2-3ABE-0C01DEC87D05}"/>
              </a:ext>
            </a:extLst>
          </p:cNvPr>
          <p:cNvSpPr txBox="1">
            <a:spLocks noChangeArrowheads="1"/>
          </p:cNvSpPr>
          <p:nvPr/>
        </p:nvSpPr>
        <p:spPr bwMode="auto">
          <a:xfrm>
            <a:off x="620484" y="1454879"/>
            <a:ext cx="10940143" cy="4407360"/>
          </a:xfrm>
          <a:prstGeom prst="rect">
            <a:avLst/>
          </a:prstGeom>
          <a:noFill/>
          <a:ln>
            <a:noFill/>
          </a:ln>
        </p:spPr>
        <p:txBody>
          <a:bodyPr wrap="square">
            <a:spAutoFit/>
          </a:bodyPr>
          <a:lstStyle>
            <a:lvl1pPr marL="342900" indent="-3429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1pPr>
            <a:lvl2pPr marL="742950" indent="-28575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2pPr>
            <a:lvl3pPr marL="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3pPr>
            <a:lvl4pPr marL="1600200" indent="-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4pPr>
            <a:lvl5pPr marL="2057400" indent="-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9pPr>
          </a:lstStyle>
          <a:p>
            <a:pPr marL="685800" lvl="2" indent="-457200">
              <a:spcBef>
                <a:spcPts val="1800"/>
              </a:spcBef>
              <a:buFont typeface="Arial" panose="020B0604020202020204" pitchFamily="34" charset="0"/>
              <a:buChar char="•"/>
              <a:defRPr/>
            </a:pPr>
            <a:r>
              <a:rPr lang="en-US" altLang="en-US" sz="2800" dirty="0">
                <a:latin typeface="+mn-lt"/>
              </a:rPr>
              <a:t>Sildenafil (Viagra®) </a:t>
            </a:r>
            <a:r>
              <a:rPr lang="en-US" altLang="en-US" dirty="0">
                <a:latin typeface="+mn-lt"/>
              </a:rPr>
              <a:t>25-100mg</a:t>
            </a:r>
          </a:p>
          <a:p>
            <a:pPr marL="685800" lvl="2" indent="-457200">
              <a:spcBef>
                <a:spcPts val="1800"/>
              </a:spcBef>
              <a:buFont typeface="Arial" panose="020B0604020202020204" pitchFamily="34" charset="0"/>
              <a:buChar char="•"/>
              <a:defRPr/>
            </a:pPr>
            <a:r>
              <a:rPr lang="en-US" altLang="en-US" sz="2800" dirty="0">
                <a:latin typeface="+mn-lt"/>
              </a:rPr>
              <a:t>Vardenafil (Levitra®) </a:t>
            </a:r>
            <a:r>
              <a:rPr lang="en-US" altLang="en-US" dirty="0">
                <a:latin typeface="+mn-lt"/>
              </a:rPr>
              <a:t>5-20 mg</a:t>
            </a:r>
            <a:r>
              <a:rPr lang="en-US" altLang="en-US" sz="2800" dirty="0">
                <a:latin typeface="+mn-lt"/>
              </a:rPr>
              <a:t>; Staxyn® </a:t>
            </a:r>
            <a:r>
              <a:rPr lang="en-US" altLang="en-US" dirty="0">
                <a:latin typeface="+mn-lt"/>
              </a:rPr>
              <a:t>10 mg disintegrating tablet</a:t>
            </a:r>
          </a:p>
          <a:p>
            <a:pPr marL="685800" lvl="2" indent="-457200">
              <a:spcBef>
                <a:spcPts val="1800"/>
              </a:spcBef>
              <a:buFont typeface="Arial" panose="020B0604020202020204" pitchFamily="34" charset="0"/>
              <a:buChar char="•"/>
              <a:defRPr/>
            </a:pPr>
            <a:r>
              <a:rPr lang="en-US" altLang="en-US" sz="2800" dirty="0">
                <a:latin typeface="+mn-lt"/>
              </a:rPr>
              <a:t>Tadalafil (Cialis®) </a:t>
            </a:r>
            <a:r>
              <a:rPr lang="en-US" altLang="en-US" dirty="0">
                <a:latin typeface="+mn-lt"/>
              </a:rPr>
              <a:t>5-20 mg on demand and 2.5-5mg Daily</a:t>
            </a:r>
          </a:p>
          <a:p>
            <a:pPr marL="685800" lvl="2" indent="-457200">
              <a:spcBef>
                <a:spcPts val="1800"/>
              </a:spcBef>
              <a:buFont typeface="Arial" panose="020B0604020202020204" pitchFamily="34" charset="0"/>
              <a:buChar char="•"/>
              <a:defRPr/>
            </a:pPr>
            <a:r>
              <a:rPr lang="en-US" altLang="en-US" sz="2800" dirty="0">
                <a:latin typeface="+mn-lt"/>
              </a:rPr>
              <a:t>Avanafil (Stendra®) </a:t>
            </a:r>
            <a:r>
              <a:rPr lang="en-US" altLang="en-US" dirty="0">
                <a:latin typeface="+mn-lt"/>
              </a:rPr>
              <a:t>50-200mg</a:t>
            </a:r>
          </a:p>
          <a:p>
            <a:pPr marL="685800" lvl="2" indent="-457200">
              <a:spcBef>
                <a:spcPts val="1800"/>
              </a:spcBef>
              <a:buFont typeface="Arial" panose="020B0604020202020204" pitchFamily="34" charset="0"/>
              <a:buChar char="•"/>
              <a:defRPr/>
            </a:pPr>
            <a:r>
              <a:rPr lang="en-US" altLang="en-US" sz="2800" dirty="0">
                <a:latin typeface="+mn-lt"/>
              </a:rPr>
              <a:t>Pros:   Easy &amp; Discreet</a:t>
            </a:r>
          </a:p>
          <a:p>
            <a:pPr marL="685800" lvl="2" indent="-457200">
              <a:spcBef>
                <a:spcPts val="1800"/>
              </a:spcBef>
              <a:buFont typeface="Arial" panose="020B0604020202020204" pitchFamily="34" charset="0"/>
              <a:buChar char="•"/>
              <a:defRPr/>
            </a:pPr>
            <a:r>
              <a:rPr lang="en-US" altLang="en-US" sz="2800" dirty="0">
                <a:latin typeface="+mn-lt"/>
              </a:rPr>
              <a:t>Cons:  May have side effects, don’t always work for everyone</a:t>
            </a:r>
          </a:p>
          <a:p>
            <a:pPr lvl="2">
              <a:lnSpc>
                <a:spcPct val="80000"/>
              </a:lnSpc>
              <a:spcBef>
                <a:spcPts val="1800"/>
              </a:spcBef>
              <a:defRPr/>
            </a:pPr>
            <a:r>
              <a:rPr lang="en-US" altLang="en-US" sz="2800" b="1" dirty="0"/>
              <a:t> </a:t>
            </a:r>
          </a:p>
        </p:txBody>
      </p:sp>
      <p:pic>
        <p:nvPicPr>
          <p:cNvPr id="2" name="Picture 1">
            <a:extLst>
              <a:ext uri="{FF2B5EF4-FFF2-40B4-BE49-F238E27FC236}">
                <a16:creationId xmlns:a16="http://schemas.microsoft.com/office/drawing/2014/main" id="{B1F1705B-F773-E335-9DCD-80B14B4BA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44EE09B-5050-6B37-9A68-1DD86C5D7267}"/>
              </a:ext>
            </a:extLst>
          </p:cNvPr>
          <p:cNvSpPr>
            <a:spLocks noGrp="1" noChangeArrowheads="1"/>
          </p:cNvSpPr>
          <p:nvPr>
            <p:ph type="title"/>
          </p:nvPr>
        </p:nvSpPr>
        <p:spPr>
          <a:xfrm>
            <a:off x="628650" y="365125"/>
            <a:ext cx="10964636" cy="1325563"/>
          </a:xfrm>
        </p:spPr>
        <p:txBody>
          <a:bodyPr/>
          <a:lstStyle/>
          <a:p>
            <a:pPr eaLnBrk="1" hangingPunct="1"/>
            <a:r>
              <a:rPr lang="en-US" altLang="en-US" sz="3600" dirty="0">
                <a:solidFill>
                  <a:srgbClr val="C00000"/>
                </a:solidFill>
                <a:latin typeface="+mn-lt"/>
              </a:rPr>
              <a:t>Treatment: MUSE®</a:t>
            </a:r>
          </a:p>
        </p:txBody>
      </p:sp>
      <p:sp>
        <p:nvSpPr>
          <p:cNvPr id="29699" name="Text Box 3">
            <a:extLst>
              <a:ext uri="{FF2B5EF4-FFF2-40B4-BE49-F238E27FC236}">
                <a16:creationId xmlns:a16="http://schemas.microsoft.com/office/drawing/2014/main" id="{CEF783EF-5854-02CA-4C8E-55E14999AF12}"/>
              </a:ext>
            </a:extLst>
          </p:cNvPr>
          <p:cNvSpPr txBox="1">
            <a:spLocks noChangeArrowheads="1"/>
          </p:cNvSpPr>
          <p:nvPr/>
        </p:nvSpPr>
        <p:spPr bwMode="auto">
          <a:xfrm>
            <a:off x="2289176" y="1611314"/>
            <a:ext cx="63531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algn="ctr" eaLnBrk="1" hangingPunct="1">
              <a:spcBef>
                <a:spcPct val="0"/>
              </a:spcBef>
              <a:buClrTx/>
              <a:buSzTx/>
              <a:buFontTx/>
              <a:buNone/>
            </a:pPr>
            <a:endParaRPr lang="en-US" altLang="en-US" sz="2000" dirty="0">
              <a:latin typeface="Arial" panose="020B0604020202020204" pitchFamily="34" charset="0"/>
              <a:ea typeface="ヒラギノ角ゴ Pro W3"/>
              <a:cs typeface="ヒラギノ角ゴ Pro W3"/>
            </a:endParaRPr>
          </a:p>
        </p:txBody>
      </p:sp>
      <p:sp>
        <p:nvSpPr>
          <p:cNvPr id="18436" name="Text Box 4">
            <a:extLst>
              <a:ext uri="{FF2B5EF4-FFF2-40B4-BE49-F238E27FC236}">
                <a16:creationId xmlns:a16="http://schemas.microsoft.com/office/drawing/2014/main" id="{CC0478BE-0DFF-17EC-C998-1242CB516C9D}"/>
              </a:ext>
            </a:extLst>
          </p:cNvPr>
          <p:cNvSpPr txBox="1">
            <a:spLocks noChangeArrowheads="1"/>
          </p:cNvSpPr>
          <p:nvPr/>
        </p:nvSpPr>
        <p:spPr bwMode="auto">
          <a:xfrm>
            <a:off x="598714" y="1638301"/>
            <a:ext cx="10994572" cy="3477875"/>
          </a:xfrm>
          <a:prstGeom prst="rect">
            <a:avLst/>
          </a:prstGeom>
          <a:noFill/>
          <a:ln>
            <a:noFill/>
          </a:ln>
        </p:spPr>
        <p:txBody>
          <a:bodyPr wrap="square">
            <a:spAutoFit/>
          </a:bodyPr>
          <a:lstStyle>
            <a:lvl1pPr marL="342900" indent="-3429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1pPr>
            <a:lvl2pPr marL="742950" indent="-28575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2pPr>
            <a:lvl3pPr marL="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3pPr>
            <a:lvl4pPr marL="1600200" indent="-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4pPr>
            <a:lvl5pPr marL="2057400" indent="-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9pPr>
          </a:lstStyle>
          <a:p>
            <a:pPr marL="685800" lvl="2" indent="-457200">
              <a:spcBef>
                <a:spcPts val="1800"/>
              </a:spcBef>
              <a:buFont typeface="Arial" panose="020B0604020202020204" pitchFamily="34" charset="0"/>
              <a:buChar char="•"/>
              <a:defRPr/>
            </a:pPr>
            <a:r>
              <a:rPr lang="en-US" altLang="en-US" sz="2800" dirty="0">
                <a:latin typeface="+mn-lt"/>
              </a:rPr>
              <a:t>Urethral suppository</a:t>
            </a:r>
          </a:p>
          <a:p>
            <a:pPr marL="685800" lvl="2" indent="-457200">
              <a:spcBef>
                <a:spcPts val="1800"/>
              </a:spcBef>
              <a:buFont typeface="Arial" panose="020B0604020202020204" pitchFamily="34" charset="0"/>
              <a:buChar char="•"/>
              <a:defRPr/>
            </a:pPr>
            <a:r>
              <a:rPr lang="en-US" altLang="en-US" sz="2800" dirty="0">
                <a:latin typeface="+mn-lt"/>
              </a:rPr>
              <a:t>Inserted right after urinating</a:t>
            </a:r>
          </a:p>
          <a:p>
            <a:pPr marL="685800" lvl="2" indent="-457200">
              <a:spcBef>
                <a:spcPts val="1800"/>
              </a:spcBef>
              <a:buFont typeface="Arial" panose="020B0604020202020204" pitchFamily="34" charset="0"/>
              <a:buChar char="•"/>
              <a:defRPr/>
            </a:pPr>
            <a:r>
              <a:rPr lang="en-US" altLang="en-US" sz="2800" dirty="0">
                <a:latin typeface="+mn-lt"/>
              </a:rPr>
              <a:t>Pros:   Easy</a:t>
            </a:r>
          </a:p>
          <a:p>
            <a:pPr marL="685800" lvl="2" indent="-457200">
              <a:spcBef>
                <a:spcPts val="1800"/>
              </a:spcBef>
              <a:buFont typeface="Arial" panose="020B0604020202020204" pitchFamily="34" charset="0"/>
              <a:buChar char="•"/>
              <a:defRPr/>
            </a:pPr>
            <a:r>
              <a:rPr lang="en-US" altLang="en-US" sz="2800" dirty="0">
                <a:latin typeface="+mn-lt"/>
              </a:rPr>
              <a:t>Cons:  Doesn’t work in most men and can have side effects, expensive </a:t>
            </a:r>
          </a:p>
          <a:p>
            <a:pPr lvl="2">
              <a:spcBef>
                <a:spcPts val="1800"/>
              </a:spcBef>
              <a:defRPr/>
            </a:pPr>
            <a:endParaRPr lang="en-US" altLang="en-US" sz="2800" b="1" dirty="0">
              <a:latin typeface="Arial" panose="020B0604020202020204" pitchFamily="34" charset="0"/>
            </a:endParaRPr>
          </a:p>
          <a:p>
            <a:pPr lvl="2">
              <a:defRPr/>
            </a:pPr>
            <a:endParaRPr lang="en-US" altLang="en-US" sz="2000" b="1" dirty="0">
              <a:latin typeface="Arial" panose="020B0604020202020204" pitchFamily="34" charset="0"/>
            </a:endParaRPr>
          </a:p>
        </p:txBody>
      </p:sp>
      <p:pic>
        <p:nvPicPr>
          <p:cNvPr id="2" name="Picture 1">
            <a:extLst>
              <a:ext uri="{FF2B5EF4-FFF2-40B4-BE49-F238E27FC236}">
                <a16:creationId xmlns:a16="http://schemas.microsoft.com/office/drawing/2014/main" id="{36FC2D6F-4338-7B61-5042-95A7C5E4D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3456111-C6A8-F4BE-A503-0964119673FF}"/>
              </a:ext>
            </a:extLst>
          </p:cNvPr>
          <p:cNvSpPr>
            <a:spLocks noGrp="1" noChangeArrowheads="1"/>
          </p:cNvSpPr>
          <p:nvPr>
            <p:ph type="title"/>
          </p:nvPr>
        </p:nvSpPr>
        <p:spPr>
          <a:xfrm>
            <a:off x="595993" y="304800"/>
            <a:ext cx="10964636" cy="979488"/>
          </a:xfrm>
        </p:spPr>
        <p:txBody>
          <a:bodyPr rtlCol="0">
            <a:normAutofit/>
          </a:bodyPr>
          <a:lstStyle/>
          <a:p>
            <a:pPr defTabSz="457207">
              <a:defRPr/>
            </a:pPr>
            <a:r>
              <a:rPr lang="en-US" sz="3600" dirty="0">
                <a:solidFill>
                  <a:srgbClr val="C00000"/>
                </a:solidFill>
                <a:latin typeface="+mn-lt"/>
              </a:rPr>
              <a:t>Erectile Dysfunction Treatment: Injections</a:t>
            </a:r>
          </a:p>
        </p:txBody>
      </p:sp>
      <p:sp>
        <p:nvSpPr>
          <p:cNvPr id="31747" name="Text Box 3">
            <a:extLst>
              <a:ext uri="{FF2B5EF4-FFF2-40B4-BE49-F238E27FC236}">
                <a16:creationId xmlns:a16="http://schemas.microsoft.com/office/drawing/2014/main" id="{C0054F8F-4710-7C00-4852-019D5F4A3CA3}"/>
              </a:ext>
            </a:extLst>
          </p:cNvPr>
          <p:cNvSpPr txBox="1">
            <a:spLocks noChangeArrowheads="1"/>
          </p:cNvSpPr>
          <p:nvPr/>
        </p:nvSpPr>
        <p:spPr bwMode="auto">
          <a:xfrm>
            <a:off x="2289176" y="1611314"/>
            <a:ext cx="63531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algn="ctr" eaLnBrk="1" hangingPunct="1">
              <a:spcBef>
                <a:spcPct val="0"/>
              </a:spcBef>
              <a:buClrTx/>
              <a:buSzTx/>
              <a:buFontTx/>
              <a:buNone/>
            </a:pPr>
            <a:endParaRPr lang="en-US" altLang="en-US" sz="2000" dirty="0">
              <a:latin typeface="Arial" panose="020B0604020202020204" pitchFamily="34" charset="0"/>
              <a:ea typeface="ヒラギノ角ゴ Pro W3"/>
              <a:cs typeface="ヒラギノ角ゴ Pro W3"/>
            </a:endParaRPr>
          </a:p>
        </p:txBody>
      </p:sp>
      <p:sp>
        <p:nvSpPr>
          <p:cNvPr id="31748" name="Text Box 4">
            <a:extLst>
              <a:ext uri="{FF2B5EF4-FFF2-40B4-BE49-F238E27FC236}">
                <a16:creationId xmlns:a16="http://schemas.microsoft.com/office/drawing/2014/main" id="{DA18995D-D973-8331-E9EE-8C7B8F18207C}"/>
              </a:ext>
            </a:extLst>
          </p:cNvPr>
          <p:cNvSpPr txBox="1">
            <a:spLocks noChangeArrowheads="1"/>
          </p:cNvSpPr>
          <p:nvPr/>
        </p:nvSpPr>
        <p:spPr bwMode="auto">
          <a:xfrm>
            <a:off x="595993" y="1611313"/>
            <a:ext cx="10964636"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ts val="1000"/>
              </a:spcBef>
              <a:buClr>
                <a:srgbClr val="8AD0D6"/>
              </a:buClr>
              <a:buSzPct val="80000"/>
              <a:buFont typeface="Wingdings 3" panose="05040102010807070707" pitchFamily="18" charset="2"/>
              <a:buChar char=""/>
              <a:tabLst>
                <a:tab pos="406400" algn="l"/>
                <a:tab pos="91440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406400" algn="l"/>
                <a:tab pos="914400" algn="l"/>
              </a:tabLst>
              <a:defRPr>
                <a:solidFill>
                  <a:schemeClr val="tx1"/>
                </a:solidFill>
                <a:latin typeface="Century Gothic" panose="020B0502020202020204" pitchFamily="34" charset="0"/>
              </a:defRPr>
            </a:lvl2pPr>
            <a:lvl3pPr marL="685800" indent="-457200">
              <a:spcBef>
                <a:spcPts val="1000"/>
              </a:spcBef>
              <a:buClr>
                <a:srgbClr val="8AD0D6"/>
              </a:buClr>
              <a:buSzPct val="80000"/>
              <a:buFont typeface="Wingdings 3" panose="05040102010807070707" pitchFamily="18" charset="2"/>
              <a:buChar char=""/>
              <a:tabLst>
                <a:tab pos="406400" algn="l"/>
                <a:tab pos="91440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406400" algn="l"/>
                <a:tab pos="91440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406400" algn="l"/>
                <a:tab pos="914400" algn="l"/>
              </a:tabLst>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tabLst>
                <a:tab pos="406400" algn="l"/>
                <a:tab pos="914400" algn="l"/>
              </a:tabLst>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tabLst>
                <a:tab pos="406400" algn="l"/>
                <a:tab pos="914400" algn="l"/>
              </a:tabLst>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tabLst>
                <a:tab pos="406400" algn="l"/>
                <a:tab pos="914400" algn="l"/>
              </a:tabLst>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tabLst>
                <a:tab pos="406400" algn="l"/>
                <a:tab pos="914400" algn="l"/>
              </a:tabLst>
              <a:defRPr sz="1400">
                <a:solidFill>
                  <a:schemeClr val="tx1"/>
                </a:solidFill>
                <a:latin typeface="Century Gothic" panose="020B0502020202020204" pitchFamily="34" charset="0"/>
              </a:defRPr>
            </a:lvl9pPr>
          </a:lstStyle>
          <a:p>
            <a:pPr lvl="2">
              <a:spcBef>
                <a:spcPts val="1800"/>
              </a:spcBef>
              <a:buClrTx/>
              <a:buSzTx/>
              <a:buFont typeface="Arial" panose="020B0604020202020204" pitchFamily="34" charset="0"/>
              <a:buChar char="•"/>
            </a:pPr>
            <a:r>
              <a:rPr lang="en-US" altLang="en-US" sz="2800" dirty="0">
                <a:latin typeface="+mn-lt"/>
                <a:ea typeface="ヒラギノ角ゴ Pro W3"/>
                <a:cs typeface="ヒラギノ角ゴ Pro W3"/>
              </a:rPr>
              <a:t>Penile injections given at base of penis on side</a:t>
            </a:r>
          </a:p>
          <a:p>
            <a:pPr lvl="2">
              <a:spcBef>
                <a:spcPts val="1800"/>
              </a:spcBef>
              <a:buClrTx/>
              <a:buSzTx/>
              <a:buFont typeface="Arial" panose="020B0604020202020204" pitchFamily="34" charset="0"/>
              <a:buChar char="•"/>
            </a:pPr>
            <a:r>
              <a:rPr lang="en-US" altLang="en-US" sz="2800" dirty="0">
                <a:latin typeface="+mn-lt"/>
                <a:ea typeface="ヒラギノ角ゴ Pro W3"/>
                <a:cs typeface="ヒラギノ角ゴ Pro W3"/>
              </a:rPr>
              <a:t>Pros:   They work in about 70-80% of men; they produce a fairly natural erection and no ring to hold it</a:t>
            </a:r>
          </a:p>
          <a:p>
            <a:pPr lvl="2">
              <a:spcBef>
                <a:spcPts val="1800"/>
              </a:spcBef>
              <a:buClrTx/>
              <a:buSzTx/>
              <a:buFont typeface="Arial" panose="020B0604020202020204" pitchFamily="34" charset="0"/>
              <a:buChar char="•"/>
            </a:pPr>
            <a:r>
              <a:rPr lang="en-US" altLang="en-US" sz="2800" dirty="0">
                <a:latin typeface="+mn-lt"/>
                <a:ea typeface="ヒラギノ角ゴ Pro W3"/>
                <a:cs typeface="ヒラギノ角ゴ Pro W3"/>
              </a:rPr>
              <a:t>Cons:  You have to inject your self in the penis; there can be side effects, they are expensive</a:t>
            </a:r>
            <a:endParaRPr lang="en-US" altLang="en-US" sz="2400" dirty="0">
              <a:latin typeface="+mn-lt"/>
              <a:ea typeface="ヒラギノ角ゴ Pro W3"/>
              <a:cs typeface="ヒラギノ角ゴ Pro W3"/>
            </a:endParaRPr>
          </a:p>
        </p:txBody>
      </p:sp>
      <p:pic>
        <p:nvPicPr>
          <p:cNvPr id="2" name="Picture 1">
            <a:extLst>
              <a:ext uri="{FF2B5EF4-FFF2-40B4-BE49-F238E27FC236}">
                <a16:creationId xmlns:a16="http://schemas.microsoft.com/office/drawing/2014/main" id="{140A2533-DE75-985C-54A5-767B3C278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08E408C-2132-AC4D-B765-1663BEA8CEC2}"/>
              </a:ext>
            </a:extLst>
          </p:cNvPr>
          <p:cNvSpPr>
            <a:spLocks noGrp="1" noChangeArrowheads="1"/>
          </p:cNvSpPr>
          <p:nvPr>
            <p:ph type="title"/>
          </p:nvPr>
        </p:nvSpPr>
        <p:spPr>
          <a:xfrm>
            <a:off x="612321" y="457200"/>
            <a:ext cx="10956472" cy="622300"/>
          </a:xfrm>
        </p:spPr>
        <p:txBody>
          <a:bodyPr/>
          <a:lstStyle/>
          <a:p>
            <a:pPr defTabSz="919163"/>
            <a:r>
              <a:rPr lang="en-US" altLang="en-US" sz="3300" dirty="0">
                <a:solidFill>
                  <a:srgbClr val="C00000"/>
                </a:solidFill>
                <a:latin typeface="+mn-lt"/>
              </a:rPr>
              <a:t>Surgery</a:t>
            </a:r>
          </a:p>
        </p:txBody>
      </p:sp>
      <p:sp>
        <p:nvSpPr>
          <p:cNvPr id="33795" name="Text Box 3">
            <a:extLst>
              <a:ext uri="{FF2B5EF4-FFF2-40B4-BE49-F238E27FC236}">
                <a16:creationId xmlns:a16="http://schemas.microsoft.com/office/drawing/2014/main" id="{E2D2455C-8613-0391-B017-36B1BBF04C92}"/>
              </a:ext>
            </a:extLst>
          </p:cNvPr>
          <p:cNvSpPr txBox="1">
            <a:spLocks noChangeArrowheads="1"/>
          </p:cNvSpPr>
          <p:nvPr/>
        </p:nvSpPr>
        <p:spPr bwMode="auto">
          <a:xfrm>
            <a:off x="2289176" y="1611314"/>
            <a:ext cx="63531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eaLnBrk="1" hangingPunct="1">
              <a:spcBef>
                <a:spcPct val="0"/>
              </a:spcBef>
              <a:buClrTx/>
              <a:buSzTx/>
              <a:buFontTx/>
              <a:buNone/>
            </a:pPr>
            <a:endParaRPr lang="en-US" altLang="en-US" sz="2000" b="1" dirty="0">
              <a:latin typeface="Arial" panose="020B0604020202020204" pitchFamily="34" charset="0"/>
              <a:ea typeface="ヒラギノ角ゴ Pro W3"/>
              <a:cs typeface="ヒラギノ角ゴ Pro W3"/>
            </a:endParaRPr>
          </a:p>
          <a:p>
            <a:pPr lvl="2" algn="ctr" eaLnBrk="1" hangingPunct="1">
              <a:spcBef>
                <a:spcPct val="0"/>
              </a:spcBef>
              <a:buClrTx/>
              <a:buSzTx/>
              <a:buFontTx/>
              <a:buNone/>
            </a:pPr>
            <a:endParaRPr lang="en-US" altLang="en-US" sz="2000" dirty="0">
              <a:latin typeface="Arial" panose="020B0604020202020204" pitchFamily="34" charset="0"/>
              <a:ea typeface="ヒラギノ角ゴ Pro W3"/>
              <a:cs typeface="ヒラギノ角ゴ Pro W3"/>
            </a:endParaRPr>
          </a:p>
        </p:txBody>
      </p:sp>
      <p:sp>
        <p:nvSpPr>
          <p:cNvPr id="20484" name="Text Box 4">
            <a:extLst>
              <a:ext uri="{FF2B5EF4-FFF2-40B4-BE49-F238E27FC236}">
                <a16:creationId xmlns:a16="http://schemas.microsoft.com/office/drawing/2014/main" id="{32C6C850-27B5-6C10-B14E-C0B4CAC73D07}"/>
              </a:ext>
            </a:extLst>
          </p:cNvPr>
          <p:cNvSpPr txBox="1">
            <a:spLocks noChangeArrowheads="1"/>
          </p:cNvSpPr>
          <p:nvPr/>
        </p:nvSpPr>
        <p:spPr bwMode="auto">
          <a:xfrm>
            <a:off x="612321" y="1524000"/>
            <a:ext cx="10956472" cy="3862596"/>
          </a:xfrm>
          <a:prstGeom prst="rect">
            <a:avLst/>
          </a:prstGeom>
          <a:noFill/>
          <a:ln>
            <a:noFill/>
          </a:ln>
        </p:spPr>
        <p:txBody>
          <a:bodyPr wrap="square">
            <a:spAutoFit/>
          </a:bodyPr>
          <a:lstStyle>
            <a:lvl1pPr marL="342900" indent="-3429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1pPr>
            <a:lvl2pPr marL="742950" indent="-28575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2pPr>
            <a:lvl3pPr marL="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3pPr>
            <a:lvl4pPr marL="1600200" indent="-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4pPr>
            <a:lvl5pPr marL="2057400" indent="-228600">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tabLst>
                <a:tab pos="406400" algn="l"/>
                <a:tab pos="914400" algn="l"/>
              </a:tabLst>
              <a:defRPr sz="2400">
                <a:solidFill>
                  <a:schemeClr val="tx1"/>
                </a:solidFill>
                <a:latin typeface="Times New Roman" panose="02020603050405020304" pitchFamily="18" charset="0"/>
                <a:ea typeface="ヒラギノ角ゴ Pro W3"/>
                <a:cs typeface="ヒラギノ角ゴ Pro W3"/>
              </a:defRPr>
            </a:lvl9pPr>
          </a:lstStyle>
          <a:p>
            <a:pPr marL="685800" lvl="2" indent="-457200">
              <a:spcBef>
                <a:spcPts val="2400"/>
              </a:spcBef>
              <a:buFont typeface="Arial" panose="020B0604020202020204" pitchFamily="34" charset="0"/>
              <a:buChar char="•"/>
              <a:defRPr/>
            </a:pPr>
            <a:r>
              <a:rPr lang="en-US" altLang="en-US" sz="2800" dirty="0">
                <a:latin typeface="+mn-lt"/>
              </a:rPr>
              <a:t>Penile implant of inflatable cylinders that go in the penis with a pump in the scrotum</a:t>
            </a:r>
          </a:p>
          <a:p>
            <a:pPr marL="685800" lvl="2" indent="-457200">
              <a:spcBef>
                <a:spcPts val="2400"/>
              </a:spcBef>
              <a:buFont typeface="Arial" panose="020B0604020202020204" pitchFamily="34" charset="0"/>
              <a:buChar char="•"/>
              <a:defRPr/>
            </a:pPr>
            <a:r>
              <a:rPr lang="en-US" altLang="en-US" sz="2800" dirty="0">
                <a:latin typeface="+mn-lt"/>
              </a:rPr>
              <a:t>Pros:  It works for most men and it goes everywhere you go</a:t>
            </a:r>
          </a:p>
          <a:p>
            <a:pPr marL="685800" lvl="2" indent="-457200">
              <a:spcBef>
                <a:spcPts val="2400"/>
              </a:spcBef>
              <a:buFont typeface="Arial" panose="020B0604020202020204" pitchFamily="34" charset="0"/>
              <a:buChar char="•"/>
              <a:defRPr/>
            </a:pPr>
            <a:r>
              <a:rPr lang="en-US" altLang="en-US" sz="2800" dirty="0">
                <a:latin typeface="+mn-lt"/>
              </a:rPr>
              <a:t>Cons:  It is permanent, it is surgery, it can have side effects, is expensive</a:t>
            </a:r>
          </a:p>
          <a:p>
            <a:pPr lvl="2">
              <a:spcBef>
                <a:spcPts val="1800"/>
              </a:spcBef>
              <a:defRPr/>
            </a:pPr>
            <a:endParaRPr lang="en-US" altLang="en-US" sz="2500" b="1" dirty="0">
              <a:latin typeface="Arial" panose="020B0604020202020204" pitchFamily="34" charset="0"/>
            </a:endParaRPr>
          </a:p>
          <a:p>
            <a:pPr lvl="2">
              <a:defRPr/>
            </a:pPr>
            <a:endParaRPr lang="en-US" altLang="en-US" sz="2500" b="1" dirty="0">
              <a:latin typeface="Arial" panose="020B0604020202020204" pitchFamily="34" charset="0"/>
            </a:endParaRPr>
          </a:p>
        </p:txBody>
      </p:sp>
      <p:pic>
        <p:nvPicPr>
          <p:cNvPr id="2" name="Picture 1">
            <a:extLst>
              <a:ext uri="{FF2B5EF4-FFF2-40B4-BE49-F238E27FC236}">
                <a16:creationId xmlns:a16="http://schemas.microsoft.com/office/drawing/2014/main" id="{3C1D56A7-84A7-F9C6-E976-89DBCE2DC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21E667F-8238-77E8-1263-DA1A6B6D48EE}"/>
              </a:ext>
            </a:extLst>
          </p:cNvPr>
          <p:cNvSpPr>
            <a:spLocks noGrp="1" noChangeArrowheads="1"/>
          </p:cNvSpPr>
          <p:nvPr>
            <p:ph type="title"/>
          </p:nvPr>
        </p:nvSpPr>
        <p:spPr>
          <a:xfrm>
            <a:off x="595993" y="9526"/>
            <a:ext cx="10956471" cy="1400175"/>
          </a:xfrm>
        </p:spPr>
        <p:txBody>
          <a:bodyPr>
            <a:normAutofit/>
          </a:bodyPr>
          <a:lstStyle/>
          <a:p>
            <a:pPr eaLnBrk="1" hangingPunct="1"/>
            <a:r>
              <a:rPr lang="en-US" altLang="en-US" sz="3600" dirty="0">
                <a:solidFill>
                  <a:srgbClr val="C00000"/>
                </a:solidFill>
                <a:latin typeface="+mn-lt"/>
              </a:rPr>
              <a:t>Ejaculation/Orgasm Problems</a:t>
            </a:r>
          </a:p>
        </p:txBody>
      </p:sp>
      <p:sp>
        <p:nvSpPr>
          <p:cNvPr id="34819" name="Rectangle 3">
            <a:extLst>
              <a:ext uri="{FF2B5EF4-FFF2-40B4-BE49-F238E27FC236}">
                <a16:creationId xmlns:a16="http://schemas.microsoft.com/office/drawing/2014/main" id="{B5A59F7A-21F2-1A17-53E1-3CC42D805A02}"/>
              </a:ext>
            </a:extLst>
          </p:cNvPr>
          <p:cNvSpPr>
            <a:spLocks noGrp="1" noChangeArrowheads="1"/>
          </p:cNvSpPr>
          <p:nvPr>
            <p:ph idx="1"/>
          </p:nvPr>
        </p:nvSpPr>
        <p:spPr>
          <a:xfrm>
            <a:off x="595993" y="1371600"/>
            <a:ext cx="11000014" cy="5715000"/>
          </a:xfrm>
        </p:spPr>
        <p:txBody>
          <a:bodyPr>
            <a:normAutofit/>
          </a:bodyPr>
          <a:lstStyle/>
          <a:p>
            <a:pPr>
              <a:spcBef>
                <a:spcPts val="1200"/>
              </a:spcBef>
            </a:pPr>
            <a:r>
              <a:rPr lang="en-US" altLang="en-US" dirty="0"/>
              <a:t>Premature:  Inability to control climax with distress; often within a minute</a:t>
            </a:r>
          </a:p>
          <a:p>
            <a:pPr>
              <a:spcBef>
                <a:spcPts val="1200"/>
              </a:spcBef>
            </a:pPr>
            <a:r>
              <a:rPr lang="en-US" altLang="en-US" dirty="0"/>
              <a:t>Distraction, positioning, stop/start, squeeze technique, recent climax</a:t>
            </a:r>
          </a:p>
          <a:p>
            <a:pPr>
              <a:spcBef>
                <a:spcPts val="1200"/>
              </a:spcBef>
            </a:pPr>
            <a:r>
              <a:rPr lang="en-US" altLang="en-US" dirty="0"/>
              <a:t>Layered condoms</a:t>
            </a:r>
          </a:p>
          <a:p>
            <a:pPr>
              <a:spcBef>
                <a:spcPts val="1200"/>
              </a:spcBef>
            </a:pPr>
            <a:r>
              <a:rPr lang="en-US" altLang="en-US" dirty="0"/>
              <a:t>Promescent® Fast Acting Spray</a:t>
            </a:r>
          </a:p>
          <a:p>
            <a:pPr>
              <a:spcBef>
                <a:spcPts val="1200"/>
              </a:spcBef>
            </a:pPr>
            <a:r>
              <a:rPr lang="en-US" altLang="en-US" dirty="0"/>
              <a:t>Numbing creams or Condoms</a:t>
            </a:r>
          </a:p>
          <a:p>
            <a:pPr>
              <a:spcBef>
                <a:spcPts val="1200"/>
              </a:spcBef>
            </a:pPr>
            <a:r>
              <a:rPr lang="en-US" altLang="en-US" dirty="0"/>
              <a:t>Medication - antidepressants (OFF LABEL USE)</a:t>
            </a:r>
          </a:p>
          <a:p>
            <a:pPr>
              <a:spcBef>
                <a:spcPts val="1200"/>
              </a:spcBef>
            </a:pPr>
            <a:r>
              <a:rPr lang="en-US" altLang="en-US" dirty="0"/>
              <a:t>Delayed climax: vibratory stimulation</a:t>
            </a:r>
          </a:p>
        </p:txBody>
      </p:sp>
      <p:pic>
        <p:nvPicPr>
          <p:cNvPr id="2" name="Picture 1">
            <a:extLst>
              <a:ext uri="{FF2B5EF4-FFF2-40B4-BE49-F238E27FC236}">
                <a16:creationId xmlns:a16="http://schemas.microsoft.com/office/drawing/2014/main" id="{2B00F66E-88E4-BA85-CAD8-FDCEA867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5345A72-A308-64B8-2CDC-B2EE5898891E}"/>
              </a:ext>
            </a:extLst>
          </p:cNvPr>
          <p:cNvSpPr>
            <a:spLocks noGrp="1" noChangeArrowheads="1"/>
          </p:cNvSpPr>
          <p:nvPr>
            <p:ph type="title"/>
          </p:nvPr>
        </p:nvSpPr>
        <p:spPr>
          <a:xfrm>
            <a:off x="571500" y="365125"/>
            <a:ext cx="10782300" cy="1325563"/>
          </a:xfrm>
        </p:spPr>
        <p:txBody>
          <a:bodyPr>
            <a:normAutofit/>
          </a:bodyPr>
          <a:lstStyle/>
          <a:p>
            <a:pPr eaLnBrk="1" hangingPunct="1"/>
            <a:r>
              <a:rPr lang="en-US" altLang="en-US" sz="3600" dirty="0">
                <a:solidFill>
                  <a:srgbClr val="C00000"/>
                </a:solidFill>
                <a:latin typeface="+mn-lt"/>
              </a:rPr>
              <a:t>Key Points</a:t>
            </a:r>
          </a:p>
        </p:txBody>
      </p:sp>
      <p:sp>
        <p:nvSpPr>
          <p:cNvPr id="33795" name="Rectangle 3">
            <a:extLst>
              <a:ext uri="{FF2B5EF4-FFF2-40B4-BE49-F238E27FC236}">
                <a16:creationId xmlns:a16="http://schemas.microsoft.com/office/drawing/2014/main" id="{210A66D7-91A7-898C-2A37-67575F0BEAA6}"/>
              </a:ext>
            </a:extLst>
          </p:cNvPr>
          <p:cNvSpPr>
            <a:spLocks noGrp="1" noChangeArrowheads="1"/>
          </p:cNvSpPr>
          <p:nvPr>
            <p:ph idx="1"/>
          </p:nvPr>
        </p:nvSpPr>
        <p:spPr>
          <a:xfrm>
            <a:off x="571500" y="1690688"/>
            <a:ext cx="11049000" cy="4114800"/>
          </a:xfrm>
        </p:spPr>
        <p:txBody>
          <a:bodyPr rtlCol="0">
            <a:normAutofit/>
          </a:bodyPr>
          <a:lstStyle/>
          <a:p>
            <a:pPr defTabSz="457207">
              <a:spcBef>
                <a:spcPts val="1800"/>
              </a:spcBef>
              <a:defRPr/>
            </a:pPr>
            <a:r>
              <a:rPr lang="en-US" dirty="0"/>
              <a:t>Sexual dysfunction is common in men after transplant.</a:t>
            </a:r>
          </a:p>
          <a:p>
            <a:pPr defTabSz="457207">
              <a:spcBef>
                <a:spcPts val="1800"/>
              </a:spcBef>
              <a:defRPr/>
            </a:pPr>
            <a:r>
              <a:rPr lang="en-US" dirty="0"/>
              <a:t>Sexual and intimacy issues can be addressed successfully.</a:t>
            </a:r>
          </a:p>
          <a:p>
            <a:pPr defTabSz="457207">
              <a:spcBef>
                <a:spcPts val="1800"/>
              </a:spcBef>
              <a:defRPr/>
            </a:pPr>
            <a:r>
              <a:rPr lang="en-US" dirty="0"/>
              <a:t>Communication can be critical in dealing with changes in sex and intimacy.</a:t>
            </a:r>
          </a:p>
          <a:p>
            <a:pPr defTabSz="457207">
              <a:spcBef>
                <a:spcPts val="1800"/>
              </a:spcBef>
              <a:defRPr/>
            </a:pPr>
            <a:r>
              <a:rPr lang="en-US" dirty="0"/>
              <a:t>It is possible to have enjoyable sex and intimacy after cancer treatment with the help of expert providers.</a:t>
            </a:r>
          </a:p>
          <a:p>
            <a:pPr marL="342906" indent="-342906" defTabSz="457207">
              <a:buClr>
                <a:schemeClr val="bg2">
                  <a:lumMod val="40000"/>
                  <a:lumOff val="60000"/>
                </a:schemeClr>
              </a:buClr>
              <a:buFont typeface="Wingdings 3" charset="2"/>
              <a:buChar char=""/>
              <a:defRPr/>
            </a:pPr>
            <a:endParaRPr lang="en-US" sz="2700" dirty="0"/>
          </a:p>
        </p:txBody>
      </p:sp>
      <p:pic>
        <p:nvPicPr>
          <p:cNvPr id="2" name="Picture 1">
            <a:extLst>
              <a:ext uri="{FF2B5EF4-FFF2-40B4-BE49-F238E27FC236}">
                <a16:creationId xmlns:a16="http://schemas.microsoft.com/office/drawing/2014/main" id="{3215BC04-B9A2-B7B3-B3BB-6DE6BC6FF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611B614-4516-942D-70FD-4BD2D6D0358F}"/>
              </a:ext>
            </a:extLst>
          </p:cNvPr>
          <p:cNvSpPr>
            <a:spLocks noGrp="1"/>
          </p:cNvSpPr>
          <p:nvPr>
            <p:ph type="title"/>
          </p:nvPr>
        </p:nvSpPr>
        <p:spPr>
          <a:xfrm>
            <a:off x="612321" y="365125"/>
            <a:ext cx="10741479" cy="1325563"/>
          </a:xfrm>
        </p:spPr>
        <p:txBody>
          <a:bodyPr/>
          <a:lstStyle/>
          <a:p>
            <a:pPr eaLnBrk="1" hangingPunct="1"/>
            <a:r>
              <a:rPr lang="en-US" altLang="en-US" dirty="0">
                <a:solidFill>
                  <a:srgbClr val="C00000"/>
                </a:solidFill>
                <a:latin typeface="+mn-lt"/>
              </a:rPr>
              <a:t>Resources for Patients</a:t>
            </a:r>
          </a:p>
        </p:txBody>
      </p:sp>
      <p:sp>
        <p:nvSpPr>
          <p:cNvPr id="3" name="Content Placeholder 2">
            <a:extLst>
              <a:ext uri="{FF2B5EF4-FFF2-40B4-BE49-F238E27FC236}">
                <a16:creationId xmlns:a16="http://schemas.microsoft.com/office/drawing/2014/main" id="{B556E2D5-A199-D334-BB00-9B47E1FC88E9}"/>
              </a:ext>
            </a:extLst>
          </p:cNvPr>
          <p:cNvSpPr>
            <a:spLocks noGrp="1"/>
          </p:cNvSpPr>
          <p:nvPr>
            <p:ph idx="1"/>
          </p:nvPr>
        </p:nvSpPr>
        <p:spPr>
          <a:xfrm>
            <a:off x="612321" y="1829320"/>
            <a:ext cx="10972800" cy="4114800"/>
          </a:xfrm>
        </p:spPr>
        <p:txBody>
          <a:bodyPr rtlCol="0">
            <a:normAutofit/>
          </a:bodyPr>
          <a:lstStyle/>
          <a:p>
            <a:pPr defTabSz="457207">
              <a:spcBef>
                <a:spcPts val="1800"/>
              </a:spcBef>
              <a:defRPr/>
            </a:pPr>
            <a:r>
              <a:rPr lang="en-US" sz="2400" dirty="0"/>
              <a:t>northshore.org/urological-health/patient-education/sexual-health-videos</a:t>
            </a:r>
          </a:p>
          <a:p>
            <a:pPr defTabSz="457207">
              <a:spcBef>
                <a:spcPts val="1800"/>
              </a:spcBef>
              <a:defRPr/>
            </a:pPr>
            <a:r>
              <a:rPr lang="en-US" sz="2400" dirty="0"/>
              <a:t>sexhealthmatters.org/</a:t>
            </a:r>
          </a:p>
          <a:p>
            <a:pPr marL="342906" indent="-342906" defTabSz="457207">
              <a:buClr>
                <a:schemeClr val="bg2">
                  <a:lumMod val="40000"/>
                  <a:lumOff val="60000"/>
                </a:schemeClr>
              </a:buClr>
              <a:buFont typeface="Wingdings 3" charset="2"/>
              <a:buChar char=""/>
              <a:defRPr/>
            </a:pPr>
            <a:endParaRPr lang="en-US" dirty="0">
              <a:cs typeface="+mn-cs"/>
            </a:endParaRPr>
          </a:p>
          <a:p>
            <a:pPr marL="342906" indent="-342906" defTabSz="457207">
              <a:buClr>
                <a:schemeClr val="bg2">
                  <a:lumMod val="40000"/>
                  <a:lumOff val="60000"/>
                </a:schemeClr>
              </a:buClr>
              <a:buFont typeface="Wingdings 3" charset="2"/>
              <a:buChar char=""/>
              <a:defRPr/>
            </a:pPr>
            <a:endParaRPr lang="en-US" dirty="0">
              <a:cs typeface="+mn-cs"/>
            </a:endParaRPr>
          </a:p>
        </p:txBody>
      </p:sp>
      <p:pic>
        <p:nvPicPr>
          <p:cNvPr id="2" name="Picture 1">
            <a:extLst>
              <a:ext uri="{FF2B5EF4-FFF2-40B4-BE49-F238E27FC236}">
                <a16:creationId xmlns:a16="http://schemas.microsoft.com/office/drawing/2014/main" id="{C28CD2C4-78B6-046D-46AF-A3346FE86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1026-DF3C-A906-DB08-D77A26419B95}"/>
              </a:ext>
            </a:extLst>
          </p:cNvPr>
          <p:cNvSpPr>
            <a:spLocks noGrp="1"/>
          </p:cNvSpPr>
          <p:nvPr>
            <p:ph type="title"/>
          </p:nvPr>
        </p:nvSpPr>
        <p:spPr>
          <a:xfrm>
            <a:off x="1154925" y="647304"/>
            <a:ext cx="10030429" cy="1325563"/>
          </a:xfrm>
        </p:spPr>
        <p:txBody>
          <a:bodyPr>
            <a:noAutofit/>
          </a:bodyPr>
          <a:lstStyle/>
          <a:p>
            <a:pPr algn="ctr"/>
            <a:r>
              <a:rPr lang="en-US" sz="5400" dirty="0">
                <a:solidFill>
                  <a:srgbClr val="0070C1"/>
                </a:solidFill>
                <a:latin typeface="Calibri"/>
                <a:ea typeface="Calibri"/>
                <a:cs typeface="Arial"/>
              </a:rPr>
              <a:t>Questions</a:t>
            </a:r>
            <a:r>
              <a:rPr lang="en-US" sz="5400" dirty="0">
                <a:solidFill>
                  <a:srgbClr val="0070C0"/>
                </a:solidFill>
                <a:latin typeface="Calibri"/>
                <a:ea typeface="Calibri"/>
                <a:cs typeface="Arial"/>
              </a:rPr>
              <a:t>? </a:t>
            </a:r>
          </a:p>
        </p:txBody>
      </p:sp>
      <p:sp>
        <p:nvSpPr>
          <p:cNvPr id="12" name="TextBox 11">
            <a:extLst>
              <a:ext uri="{FF2B5EF4-FFF2-40B4-BE49-F238E27FC236}">
                <a16:creationId xmlns:a16="http://schemas.microsoft.com/office/drawing/2014/main" id="{86D64439-DA21-E6F1-3AC3-FC4A1A9FE5F6}"/>
              </a:ext>
            </a:extLst>
          </p:cNvPr>
          <p:cNvSpPr txBox="1"/>
          <p:nvPr/>
        </p:nvSpPr>
        <p:spPr>
          <a:xfrm>
            <a:off x="2718486" y="2708995"/>
            <a:ext cx="6251520" cy="523220"/>
          </a:xfrm>
          <a:prstGeom prst="rect">
            <a:avLst/>
          </a:prstGeom>
          <a:noFill/>
        </p:spPr>
        <p:txBody>
          <a:bodyPr wrap="square" rtlCol="0">
            <a:spAutoFit/>
          </a:bodyPr>
          <a:lstStyle/>
          <a:p>
            <a:pPr algn="ctr"/>
            <a:r>
              <a:rPr lang="en-US" sz="2800" b="1">
                <a:solidFill>
                  <a:srgbClr val="3F0077"/>
                </a:solidFill>
                <a:cs typeface="Arial"/>
              </a:rPr>
              <a:t> </a:t>
            </a:r>
            <a:endParaRPr lang="en-US" sz="2800"/>
          </a:p>
        </p:txBody>
      </p:sp>
      <p:pic>
        <p:nvPicPr>
          <p:cNvPr id="9" name="Picture 8">
            <a:extLst>
              <a:ext uri="{FF2B5EF4-FFF2-40B4-BE49-F238E27FC236}">
                <a16:creationId xmlns:a16="http://schemas.microsoft.com/office/drawing/2014/main" id="{2EA5FF9A-0861-B946-A5BE-81A7134B7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20" y="2236574"/>
            <a:ext cx="2884960" cy="2163720"/>
          </a:xfrm>
          <a:prstGeom prst="rect">
            <a:avLst/>
          </a:prstGeom>
          <a:ln w="28575">
            <a:solidFill>
              <a:srgbClr val="0079CE"/>
            </a:solidFill>
          </a:ln>
        </p:spPr>
      </p:pic>
      <p:pic>
        <p:nvPicPr>
          <p:cNvPr id="11" name="Picture 2">
            <a:extLst>
              <a:ext uri="{FF2B5EF4-FFF2-40B4-BE49-F238E27FC236}">
                <a16:creationId xmlns:a16="http://schemas.microsoft.com/office/drawing/2014/main" id="{11FBEC19-84E9-8C4D-9AE1-7CE8995BE8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3" t="63620" r="12215" b="1734"/>
          <a:stretch/>
        </p:blipFill>
        <p:spPr bwMode="auto">
          <a:xfrm>
            <a:off x="562572" y="468365"/>
            <a:ext cx="2242412" cy="10650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24F4151-38F7-664B-8070-DC719062D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004" y="6051297"/>
            <a:ext cx="11394413" cy="572358"/>
          </a:xfrm>
          <a:prstGeom prst="rect">
            <a:avLst/>
          </a:prstGeom>
          <a:ln>
            <a:noFill/>
          </a:ln>
        </p:spPr>
      </p:pic>
      <p:sp>
        <p:nvSpPr>
          <p:cNvPr id="15" name="Rectangle 14">
            <a:extLst>
              <a:ext uri="{FF2B5EF4-FFF2-40B4-BE49-F238E27FC236}">
                <a16:creationId xmlns:a16="http://schemas.microsoft.com/office/drawing/2014/main" id="{025A43B5-A4DB-9348-8355-2EA6F20AB8BA}"/>
              </a:ext>
            </a:extLst>
          </p:cNvPr>
          <p:cNvSpPr/>
          <p:nvPr/>
        </p:nvSpPr>
        <p:spPr>
          <a:xfrm>
            <a:off x="4209535" y="4558782"/>
            <a:ext cx="3711145" cy="923330"/>
          </a:xfrm>
          <a:prstGeom prst="rect">
            <a:avLst/>
          </a:prstGeom>
        </p:spPr>
        <p:txBody>
          <a:bodyPr wrap="square">
            <a:spAutoFit/>
          </a:bodyPr>
          <a:lstStyle/>
          <a:p>
            <a:pPr algn="ctr"/>
            <a:r>
              <a:rPr lang="en-US" b="1" dirty="0">
                <a:solidFill>
                  <a:schemeClr val="accent5">
                    <a:lumMod val="75000"/>
                  </a:schemeClr>
                </a:solidFill>
              </a:rPr>
              <a:t>Jeffrey </a:t>
            </a:r>
            <a:r>
              <a:rPr lang="en-US" b="1" dirty="0" err="1">
                <a:solidFill>
                  <a:schemeClr val="accent5">
                    <a:lumMod val="75000"/>
                  </a:schemeClr>
                </a:solidFill>
              </a:rPr>
              <a:t>Albaugh</a:t>
            </a:r>
            <a:r>
              <a:rPr lang="en-US" b="1" dirty="0">
                <a:solidFill>
                  <a:schemeClr val="accent5">
                    <a:lumMod val="75000"/>
                  </a:schemeClr>
                </a:solidFill>
              </a:rPr>
              <a:t> PhD, APRN, CUCNS</a:t>
            </a:r>
          </a:p>
          <a:p>
            <a:pPr algn="ctr"/>
            <a:r>
              <a:rPr lang="en-US" dirty="0"/>
              <a:t>Urology Clinical Nurse Specialist, Jesse Brown VA Medical Center</a:t>
            </a:r>
          </a:p>
        </p:txBody>
      </p:sp>
    </p:spTree>
    <p:extLst>
      <p:ext uri="{BB962C8B-B14F-4D97-AF65-F5344CB8AC3E}">
        <p14:creationId xmlns:p14="http://schemas.microsoft.com/office/powerpoint/2010/main" val="303830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in chairs&#10;&#10;Description automatically generated with low confidence">
            <a:extLst>
              <a:ext uri="{FF2B5EF4-FFF2-40B4-BE49-F238E27FC236}">
                <a16:creationId xmlns:a16="http://schemas.microsoft.com/office/drawing/2014/main" id="{C014E1EC-0DE1-0A43-8A78-DC2FDBEBF347}"/>
              </a:ext>
            </a:extLst>
          </p:cNvPr>
          <p:cNvPicPr>
            <a:picLocks noChangeAspect="1"/>
          </p:cNvPicPr>
          <p:nvPr/>
        </p:nvPicPr>
        <p:blipFill rotWithShape="1">
          <a:blip r:embed="rId3"/>
          <a:srcRect l="-823" t="174" r="3840" b="224"/>
          <a:stretch/>
        </p:blipFill>
        <p:spPr>
          <a:xfrm>
            <a:off x="454223" y="1362773"/>
            <a:ext cx="5074225" cy="3722321"/>
          </a:xfrm>
          <a:prstGeom prst="rect">
            <a:avLst/>
          </a:prstGeom>
          <a:ln>
            <a:noFill/>
          </a:ln>
        </p:spPr>
      </p:pic>
      <p:sp>
        <p:nvSpPr>
          <p:cNvPr id="2" name="Title 1">
            <a:extLst>
              <a:ext uri="{FF2B5EF4-FFF2-40B4-BE49-F238E27FC236}">
                <a16:creationId xmlns:a16="http://schemas.microsoft.com/office/drawing/2014/main" id="{D91E1026-DF3C-A906-DB08-D77A26419B95}"/>
              </a:ext>
            </a:extLst>
          </p:cNvPr>
          <p:cNvSpPr>
            <a:spLocks noGrp="1"/>
          </p:cNvSpPr>
          <p:nvPr>
            <p:ph type="title"/>
          </p:nvPr>
        </p:nvSpPr>
        <p:spPr>
          <a:xfrm>
            <a:off x="828024" y="304709"/>
            <a:ext cx="10515600" cy="1325563"/>
          </a:xfrm>
        </p:spPr>
        <p:txBody>
          <a:bodyPr>
            <a:normAutofit/>
          </a:bodyPr>
          <a:lstStyle/>
          <a:p>
            <a:pPr algn="ctr"/>
            <a:r>
              <a:rPr lang="en-US" dirty="0">
                <a:solidFill>
                  <a:srgbClr val="0070C0"/>
                </a:solidFill>
                <a:latin typeface="+mn-lt"/>
                <a:cs typeface="Calibri"/>
              </a:rPr>
              <a:t>Let Us Know How We Can Help You</a:t>
            </a:r>
          </a:p>
        </p:txBody>
      </p:sp>
      <p:sp>
        <p:nvSpPr>
          <p:cNvPr id="3" name="Content Placeholder 2">
            <a:extLst>
              <a:ext uri="{FF2B5EF4-FFF2-40B4-BE49-F238E27FC236}">
                <a16:creationId xmlns:a16="http://schemas.microsoft.com/office/drawing/2014/main" id="{7DCE93DD-23D5-4D75-D99F-AA3E1F18DA95}"/>
              </a:ext>
            </a:extLst>
          </p:cNvPr>
          <p:cNvSpPr>
            <a:spLocks noGrp="1"/>
          </p:cNvSpPr>
          <p:nvPr>
            <p:ph idx="1"/>
          </p:nvPr>
        </p:nvSpPr>
        <p:spPr>
          <a:xfrm>
            <a:off x="659296" y="4739258"/>
            <a:ext cx="10928946" cy="4612703"/>
          </a:xfrm>
        </p:spPr>
        <p:txBody>
          <a:bodyPr vert="horz" lIns="91440" tIns="45720" rIns="91440" bIns="45720" rtlCol="0" anchor="t">
            <a:noAutofit/>
          </a:bodyPr>
          <a:lstStyle/>
          <a:p>
            <a:pPr marL="0" indent="0">
              <a:lnSpc>
                <a:spcPct val="150000"/>
              </a:lnSpc>
              <a:spcBef>
                <a:spcPts val="0"/>
              </a:spcBef>
              <a:spcAft>
                <a:spcPts val="800"/>
              </a:spcAft>
              <a:buNone/>
            </a:pPr>
            <a:endParaRPr lang="en-US" sz="2400">
              <a:solidFill>
                <a:srgbClr val="002060"/>
              </a:solidFill>
              <a:latin typeface="Calibri"/>
              <a:ea typeface="Calibri" panose="020F0502020204030204" pitchFamily="34" charset="0"/>
              <a:cs typeface="Times New Roman"/>
            </a:endParaRPr>
          </a:p>
          <a:p>
            <a:pPr marL="0" indent="0">
              <a:lnSpc>
                <a:spcPct val="150000"/>
              </a:lnSpc>
              <a:spcBef>
                <a:spcPts val="0"/>
              </a:spcBef>
              <a:spcAft>
                <a:spcPts val="800"/>
              </a:spcAft>
              <a:buNone/>
            </a:pPr>
            <a:endParaRPr lang="en-US" sz="2400">
              <a:solidFill>
                <a:srgbClr val="002060"/>
              </a:solidFill>
              <a:latin typeface="Calibri"/>
              <a:ea typeface="Calibri" panose="020F0502020204030204" pitchFamily="34" charset="0"/>
              <a:cs typeface="Times New Roman"/>
            </a:endParaRPr>
          </a:p>
          <a:p>
            <a:pPr marL="0" indent="0">
              <a:lnSpc>
                <a:spcPct val="150000"/>
              </a:lnSpc>
              <a:spcBef>
                <a:spcPts val="0"/>
              </a:spcBef>
              <a:spcAft>
                <a:spcPts val="800"/>
              </a:spcAft>
              <a:buNone/>
            </a:pPr>
            <a:endParaRPr lang="en-US" sz="2400">
              <a:solidFill>
                <a:srgbClr val="002060"/>
              </a:solidFill>
              <a:latin typeface="Calibri"/>
              <a:ea typeface="Calibri" panose="020F0502020204030204" pitchFamily="34" charset="0"/>
              <a:cs typeface="Times New Roman"/>
            </a:endParaRPr>
          </a:p>
          <a:p>
            <a:pPr>
              <a:lnSpc>
                <a:spcPct val="150000"/>
              </a:lnSpc>
              <a:spcBef>
                <a:spcPts val="0"/>
              </a:spcBef>
              <a:spcAft>
                <a:spcPts val="800"/>
              </a:spcAft>
            </a:pPr>
            <a:endParaRPr lang="en-US" sz="2400">
              <a:solidFill>
                <a:srgbClr val="002060"/>
              </a:solidFill>
              <a:latin typeface="Calibri"/>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67533A6D-6E1F-6D43-8F28-4CF7D25D73F1}"/>
              </a:ext>
            </a:extLst>
          </p:cNvPr>
          <p:cNvSpPr txBox="1"/>
          <p:nvPr/>
        </p:nvSpPr>
        <p:spPr>
          <a:xfrm>
            <a:off x="5269230" y="1369298"/>
            <a:ext cx="6607810" cy="4405501"/>
          </a:xfrm>
          <a:prstGeom prst="rect">
            <a:avLst/>
          </a:prstGeom>
          <a:noFill/>
          <a:ln>
            <a:noFill/>
          </a:ln>
        </p:spPr>
        <p:txBody>
          <a:bodyPr wrap="square" rtlCol="0">
            <a:spAutoFit/>
          </a:bodyPr>
          <a:lstStyle/>
          <a:p>
            <a:pPr algn="ctr">
              <a:lnSpc>
                <a:spcPct val="150000"/>
              </a:lnSpc>
              <a:spcBef>
                <a:spcPts val="1200"/>
              </a:spcBef>
            </a:pPr>
            <a:r>
              <a:rPr lang="en-US" sz="2800">
                <a:cs typeface="Arial" panose="020B0604020202020204" pitchFamily="34" charset="0"/>
              </a:rPr>
              <a:t>Visit our website:  </a:t>
            </a:r>
            <a:r>
              <a:rPr lang="en-US" sz="2800" err="1">
                <a:cs typeface="Arial" panose="020B0604020202020204" pitchFamily="34" charset="0"/>
              </a:rPr>
              <a:t>bmtinfonet.org</a:t>
            </a:r>
            <a:endParaRPr lang="en-US" sz="2800">
              <a:cs typeface="Arial" panose="020B0604020202020204" pitchFamily="34" charset="0"/>
            </a:endParaRPr>
          </a:p>
          <a:p>
            <a:pPr algn="ctr">
              <a:lnSpc>
                <a:spcPct val="150000"/>
              </a:lnSpc>
              <a:spcBef>
                <a:spcPts val="1200"/>
              </a:spcBef>
            </a:pPr>
            <a:r>
              <a:rPr lang="en-US" sz="2800">
                <a:cs typeface="Arial" panose="020B0604020202020204" pitchFamily="34" charset="0"/>
              </a:rPr>
              <a:t>Email us: </a:t>
            </a:r>
            <a:r>
              <a:rPr lang="en-US" sz="2800" err="1">
                <a:cs typeface="Arial" panose="020B0604020202020204" pitchFamily="34" charset="0"/>
              </a:rPr>
              <a:t>help@bmtinfonet.org</a:t>
            </a:r>
            <a:endParaRPr lang="en-US" sz="2800">
              <a:cs typeface="Arial" panose="020B0604020202020204" pitchFamily="34" charset="0"/>
            </a:endParaRPr>
          </a:p>
          <a:p>
            <a:pPr algn="ctr">
              <a:lnSpc>
                <a:spcPct val="150000"/>
              </a:lnSpc>
              <a:spcBef>
                <a:spcPts val="1200"/>
              </a:spcBef>
            </a:pPr>
            <a:r>
              <a:rPr lang="en-US" sz="2800">
                <a:cs typeface="Arial"/>
              </a:rPr>
              <a:t>Phone: 888-597-7674 or 847-433-3313</a:t>
            </a:r>
          </a:p>
          <a:p>
            <a:pPr algn="ctr">
              <a:lnSpc>
                <a:spcPct val="150000"/>
              </a:lnSpc>
              <a:spcBef>
                <a:spcPts val="1200"/>
              </a:spcBef>
            </a:pPr>
            <a:r>
              <a:rPr lang="en-US" sz="2400" b="1">
                <a:cs typeface="Arial"/>
              </a:rPr>
              <a:t>Find us on: </a:t>
            </a:r>
          </a:p>
          <a:p>
            <a:pPr algn="ctr">
              <a:lnSpc>
                <a:spcPct val="150000"/>
              </a:lnSpc>
              <a:spcBef>
                <a:spcPts val="1200"/>
              </a:spcBef>
            </a:pPr>
            <a:r>
              <a:rPr lang="en-US" sz="2400">
                <a:cs typeface="Arial"/>
              </a:rPr>
              <a:t>Facebook, </a:t>
            </a:r>
            <a:r>
              <a:rPr lang="en-US" sz="2400" err="1">
                <a:solidFill>
                  <a:srgbClr val="0070C0"/>
                </a:solidFill>
              </a:rPr>
              <a:t>facebook.com</a:t>
            </a:r>
            <a:r>
              <a:rPr lang="en-US" sz="2400">
                <a:solidFill>
                  <a:srgbClr val="0070C0"/>
                </a:solidFill>
              </a:rPr>
              <a:t>/bmtinfonet </a:t>
            </a:r>
          </a:p>
          <a:p>
            <a:pPr algn="ctr">
              <a:lnSpc>
                <a:spcPct val="150000"/>
              </a:lnSpc>
              <a:spcBef>
                <a:spcPts val="1200"/>
              </a:spcBef>
            </a:pPr>
            <a:r>
              <a:rPr lang="en-US" sz="2400">
                <a:cs typeface="Calibri"/>
              </a:rPr>
              <a:t>X, </a:t>
            </a:r>
            <a:r>
              <a:rPr lang="en-US" sz="2400">
                <a:solidFill>
                  <a:srgbClr val="0070C0"/>
                </a:solidFill>
              </a:rPr>
              <a:t>twitter.com/BMTInfoNet</a:t>
            </a:r>
            <a:endParaRPr lang="en-US" sz="2400">
              <a:solidFill>
                <a:srgbClr val="0070C0"/>
              </a:solidFill>
              <a:cs typeface="Calibri"/>
            </a:endParaRPr>
          </a:p>
        </p:txBody>
      </p:sp>
      <p:pic>
        <p:nvPicPr>
          <p:cNvPr id="9" name="Picture 8">
            <a:extLst>
              <a:ext uri="{FF2B5EF4-FFF2-40B4-BE49-F238E27FC236}">
                <a16:creationId xmlns:a16="http://schemas.microsoft.com/office/drawing/2014/main" id="{133CD147-6488-EB4F-9FCD-445161DE3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50" y="6001869"/>
            <a:ext cx="11394413" cy="572358"/>
          </a:xfrm>
          <a:prstGeom prst="rect">
            <a:avLst/>
          </a:prstGeom>
          <a:ln>
            <a:noFill/>
          </a:ln>
        </p:spPr>
      </p:pic>
    </p:spTree>
    <p:extLst>
      <p:ext uri="{BB962C8B-B14F-4D97-AF65-F5344CB8AC3E}">
        <p14:creationId xmlns:p14="http://schemas.microsoft.com/office/powerpoint/2010/main" val="75172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EB0B3D4-C870-75FB-ED2F-F7CD3B86E498}"/>
              </a:ext>
            </a:extLst>
          </p:cNvPr>
          <p:cNvSpPr>
            <a:spLocks noGrp="1"/>
          </p:cNvSpPr>
          <p:nvPr>
            <p:ph type="title"/>
          </p:nvPr>
        </p:nvSpPr>
        <p:spPr>
          <a:xfrm>
            <a:off x="604157" y="365125"/>
            <a:ext cx="10964636" cy="1325563"/>
          </a:xfrm>
        </p:spPr>
        <p:txBody>
          <a:bodyPr/>
          <a:lstStyle/>
          <a:p>
            <a:pPr eaLnBrk="1" hangingPunct="1"/>
            <a:r>
              <a:rPr lang="en-US" altLang="en-US" sz="3800" dirty="0">
                <a:solidFill>
                  <a:srgbClr val="C00000"/>
                </a:solidFill>
                <a:latin typeface="+mn-lt"/>
              </a:rPr>
              <a:t>Genital Arousal</a:t>
            </a:r>
          </a:p>
        </p:txBody>
      </p:sp>
      <p:sp>
        <p:nvSpPr>
          <p:cNvPr id="9219" name="Content Placeholder 2">
            <a:extLst>
              <a:ext uri="{FF2B5EF4-FFF2-40B4-BE49-F238E27FC236}">
                <a16:creationId xmlns:a16="http://schemas.microsoft.com/office/drawing/2014/main" id="{F53C3FB6-50F5-A769-3C3C-31115EEBD037}"/>
              </a:ext>
            </a:extLst>
          </p:cNvPr>
          <p:cNvSpPr>
            <a:spLocks noGrp="1"/>
          </p:cNvSpPr>
          <p:nvPr>
            <p:ph idx="1"/>
          </p:nvPr>
        </p:nvSpPr>
        <p:spPr>
          <a:xfrm>
            <a:off x="604157" y="1752600"/>
            <a:ext cx="11021786" cy="4114800"/>
          </a:xfrm>
        </p:spPr>
        <p:txBody>
          <a:bodyPr>
            <a:normAutofit/>
          </a:bodyPr>
          <a:lstStyle/>
          <a:p>
            <a:pPr>
              <a:spcBef>
                <a:spcPts val="1800"/>
              </a:spcBef>
            </a:pPr>
            <a:r>
              <a:rPr lang="en-US" altLang="en-US" dirty="0"/>
              <a:t>Starts with stimulation</a:t>
            </a:r>
          </a:p>
          <a:p>
            <a:pPr>
              <a:spcBef>
                <a:spcPts val="1800"/>
              </a:spcBef>
            </a:pPr>
            <a:r>
              <a:rPr lang="en-US" altLang="en-US" dirty="0"/>
              <a:t>Sexual thoughts integrated in brain and travel down spine to peripheral nerves and then penis</a:t>
            </a:r>
          </a:p>
          <a:p>
            <a:pPr>
              <a:spcBef>
                <a:spcPts val="1800"/>
              </a:spcBef>
            </a:pPr>
            <a:r>
              <a:rPr lang="en-US" altLang="en-US" dirty="0"/>
              <a:t>Nervous conduction between brain and genitals is  essential</a:t>
            </a:r>
          </a:p>
          <a:p>
            <a:pPr>
              <a:spcBef>
                <a:spcPts val="1800"/>
              </a:spcBef>
            </a:pPr>
            <a:r>
              <a:rPr lang="en-US" altLang="en-US" dirty="0"/>
              <a:t>Leads to blood flow into the genitals (hardness)</a:t>
            </a:r>
          </a:p>
          <a:p>
            <a:pPr>
              <a:spcBef>
                <a:spcPts val="1800"/>
              </a:spcBef>
            </a:pPr>
            <a:r>
              <a:rPr lang="en-US" altLang="en-US" dirty="0"/>
              <a:t>Any disease or condition that impacts blood flow or nervous conduction could negatively affect genital arousal and sexual function</a:t>
            </a:r>
          </a:p>
        </p:txBody>
      </p:sp>
      <p:pic>
        <p:nvPicPr>
          <p:cNvPr id="2" name="Picture 1">
            <a:extLst>
              <a:ext uri="{FF2B5EF4-FFF2-40B4-BE49-F238E27FC236}">
                <a16:creationId xmlns:a16="http://schemas.microsoft.com/office/drawing/2014/main" id="{E723D589-CDF4-6A01-86AE-60317BD72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2C53505-4D2C-3A8E-0AE6-6474B664C4F8}"/>
              </a:ext>
            </a:extLst>
          </p:cNvPr>
          <p:cNvSpPr>
            <a:spLocks noGrp="1"/>
          </p:cNvSpPr>
          <p:nvPr>
            <p:ph type="title"/>
          </p:nvPr>
        </p:nvSpPr>
        <p:spPr>
          <a:xfrm>
            <a:off x="604157" y="365125"/>
            <a:ext cx="10989129" cy="1325563"/>
          </a:xfrm>
        </p:spPr>
        <p:txBody>
          <a:bodyPr/>
          <a:lstStyle/>
          <a:p>
            <a:pPr eaLnBrk="1" hangingPunct="1"/>
            <a:r>
              <a:rPr lang="en-US" altLang="en-US" sz="3600" dirty="0">
                <a:solidFill>
                  <a:srgbClr val="C00000"/>
                </a:solidFill>
                <a:latin typeface="+mn-lt"/>
              </a:rPr>
              <a:t>Male Sexual Dysfunction</a:t>
            </a:r>
          </a:p>
        </p:txBody>
      </p:sp>
      <p:sp>
        <p:nvSpPr>
          <p:cNvPr id="10243" name="Content Placeholder 2">
            <a:extLst>
              <a:ext uri="{FF2B5EF4-FFF2-40B4-BE49-F238E27FC236}">
                <a16:creationId xmlns:a16="http://schemas.microsoft.com/office/drawing/2014/main" id="{562CFF8C-FB10-E335-76D9-8522857C11AD}"/>
              </a:ext>
            </a:extLst>
          </p:cNvPr>
          <p:cNvSpPr>
            <a:spLocks noGrp="1"/>
          </p:cNvSpPr>
          <p:nvPr>
            <p:ph idx="1"/>
          </p:nvPr>
        </p:nvSpPr>
        <p:spPr>
          <a:xfrm>
            <a:off x="598714" y="1551896"/>
            <a:ext cx="10989129" cy="4326390"/>
          </a:xfrm>
        </p:spPr>
        <p:txBody>
          <a:bodyPr>
            <a:normAutofit fontScale="92500" lnSpcReduction="10000"/>
          </a:bodyPr>
          <a:lstStyle/>
          <a:p>
            <a:pPr>
              <a:spcBef>
                <a:spcPts val="1800"/>
              </a:spcBef>
            </a:pPr>
            <a:r>
              <a:rPr lang="en-US" altLang="en-US" dirty="0"/>
              <a:t>Desire disorder</a:t>
            </a:r>
          </a:p>
          <a:p>
            <a:pPr lvl="1">
              <a:spcBef>
                <a:spcPts val="1800"/>
              </a:spcBef>
            </a:pPr>
            <a:r>
              <a:rPr lang="en-US" altLang="en-US" sz="2800" dirty="0"/>
              <a:t>low libido</a:t>
            </a:r>
          </a:p>
          <a:p>
            <a:pPr lvl="1">
              <a:spcBef>
                <a:spcPts val="1800"/>
              </a:spcBef>
            </a:pPr>
            <a:r>
              <a:rPr lang="en-US" altLang="en-US" sz="2800" dirty="0"/>
              <a:t> hypogonadism</a:t>
            </a:r>
          </a:p>
          <a:p>
            <a:pPr>
              <a:spcBef>
                <a:spcPts val="1800"/>
              </a:spcBef>
            </a:pPr>
            <a:r>
              <a:rPr lang="en-US" altLang="en-US" dirty="0"/>
              <a:t>Erectile dysfunction</a:t>
            </a:r>
          </a:p>
          <a:p>
            <a:pPr lvl="1">
              <a:spcBef>
                <a:spcPts val="1800"/>
              </a:spcBef>
            </a:pPr>
            <a:r>
              <a:rPr lang="en-US" altLang="en-US" sz="2800" dirty="0"/>
              <a:t>inability to get and/or keep erections hard enough for sex</a:t>
            </a:r>
          </a:p>
          <a:p>
            <a:pPr>
              <a:spcBef>
                <a:spcPts val="1800"/>
              </a:spcBef>
            </a:pPr>
            <a:r>
              <a:rPr lang="en-US" altLang="en-US" dirty="0"/>
              <a:t>Orgasm disorders</a:t>
            </a:r>
          </a:p>
          <a:p>
            <a:pPr lvl="1">
              <a:spcBef>
                <a:spcPts val="1800"/>
              </a:spcBef>
            </a:pPr>
            <a:r>
              <a:rPr lang="en-US" altLang="en-US" sz="2800" dirty="0"/>
              <a:t>Premature ejaculation</a:t>
            </a:r>
          </a:p>
          <a:p>
            <a:pPr lvl="1">
              <a:spcBef>
                <a:spcPts val="1800"/>
              </a:spcBef>
            </a:pPr>
            <a:r>
              <a:rPr lang="en-US" altLang="en-US" sz="2800" dirty="0"/>
              <a:t>Difficulty reaching climax</a:t>
            </a:r>
          </a:p>
          <a:p>
            <a:pPr eaLnBrk="1" hangingPunct="1"/>
            <a:endParaRPr lang="en-US" altLang="en-US" dirty="0"/>
          </a:p>
        </p:txBody>
      </p:sp>
      <p:pic>
        <p:nvPicPr>
          <p:cNvPr id="2" name="Picture 1">
            <a:extLst>
              <a:ext uri="{FF2B5EF4-FFF2-40B4-BE49-F238E27FC236}">
                <a16:creationId xmlns:a16="http://schemas.microsoft.com/office/drawing/2014/main" id="{4E444E69-C06E-3F27-8DD3-435303D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0C9830A-454D-E912-1523-65D786F4E8EC}"/>
              </a:ext>
            </a:extLst>
          </p:cNvPr>
          <p:cNvSpPr>
            <a:spLocks noGrp="1"/>
          </p:cNvSpPr>
          <p:nvPr>
            <p:ph type="title"/>
          </p:nvPr>
        </p:nvSpPr>
        <p:spPr>
          <a:xfrm>
            <a:off x="620483" y="207557"/>
            <a:ext cx="10948307" cy="898525"/>
          </a:xfrm>
        </p:spPr>
        <p:txBody>
          <a:bodyPr/>
          <a:lstStyle/>
          <a:p>
            <a:pPr eaLnBrk="1" hangingPunct="1"/>
            <a:r>
              <a:rPr lang="en-US" altLang="en-US" sz="3600" dirty="0">
                <a:solidFill>
                  <a:srgbClr val="C00000"/>
                </a:solidFill>
                <a:latin typeface="+mn-lt"/>
              </a:rPr>
              <a:t>Sexual Dysfunction after Transplant</a:t>
            </a:r>
          </a:p>
        </p:txBody>
      </p:sp>
      <p:sp>
        <p:nvSpPr>
          <p:cNvPr id="11267" name="Content Placeholder 2">
            <a:extLst>
              <a:ext uri="{FF2B5EF4-FFF2-40B4-BE49-F238E27FC236}">
                <a16:creationId xmlns:a16="http://schemas.microsoft.com/office/drawing/2014/main" id="{8AFF889E-4314-2635-0FD1-A8ADEBAAA234}"/>
              </a:ext>
            </a:extLst>
          </p:cNvPr>
          <p:cNvSpPr>
            <a:spLocks noGrp="1"/>
          </p:cNvSpPr>
          <p:nvPr>
            <p:ph idx="1"/>
          </p:nvPr>
        </p:nvSpPr>
        <p:spPr>
          <a:xfrm>
            <a:off x="620484" y="1250951"/>
            <a:ext cx="10948307" cy="4542064"/>
          </a:xfrm>
        </p:spPr>
        <p:txBody>
          <a:bodyPr>
            <a:normAutofit fontScale="92500" lnSpcReduction="10000"/>
          </a:bodyPr>
          <a:lstStyle/>
          <a:p>
            <a:pPr>
              <a:lnSpc>
                <a:spcPct val="110000"/>
              </a:lnSpc>
              <a:spcBef>
                <a:spcPts val="1800"/>
              </a:spcBef>
            </a:pPr>
            <a:r>
              <a:rPr lang="en-US" altLang="en-US" sz="2600" dirty="0"/>
              <a:t>62% of transplant patients and 79% of partners reported that sexual function had not been discussed with them </a:t>
            </a:r>
            <a:r>
              <a:rPr lang="en-US" altLang="en-US" sz="1000" dirty="0"/>
              <a:t>–</a:t>
            </a:r>
            <a:r>
              <a:rPr lang="en-US" altLang="en-US" sz="1300" dirty="0"/>
              <a:t>Gjaerde, L.K. et al. 2022.</a:t>
            </a:r>
          </a:p>
          <a:p>
            <a:pPr>
              <a:lnSpc>
                <a:spcPct val="110000"/>
              </a:lnSpc>
              <a:spcBef>
                <a:spcPts val="1800"/>
              </a:spcBef>
            </a:pPr>
            <a:r>
              <a:rPr lang="en-US" altLang="en-US" sz="2600" dirty="0"/>
              <a:t>Erectile dysfunction rates were 68.4% prior to transplant related to the other treatments aimed at achieving remission status and jumped to 100% 1 month after and down to 60% 1 year after </a:t>
            </a:r>
            <a:r>
              <a:rPr lang="en-US" altLang="en-US" sz="1000" dirty="0"/>
              <a:t>-</a:t>
            </a:r>
            <a:r>
              <a:rPr lang="en-US" altLang="en-US" dirty="0"/>
              <a:t> </a:t>
            </a:r>
            <a:r>
              <a:rPr lang="en-US" altLang="en-US" sz="1300" dirty="0"/>
              <a:t>Anderson, L. J., et al, 2022.</a:t>
            </a:r>
          </a:p>
          <a:p>
            <a:pPr>
              <a:lnSpc>
                <a:spcPct val="110000"/>
              </a:lnSpc>
              <a:spcBef>
                <a:spcPts val="1800"/>
              </a:spcBef>
            </a:pPr>
            <a:r>
              <a:rPr lang="en-US" altLang="en-US" sz="2600" dirty="0"/>
              <a:t>Most often men reported erection and ejaculation issues </a:t>
            </a:r>
            <a:r>
              <a:rPr lang="en-US" altLang="en-US" sz="1000" dirty="0"/>
              <a:t>- </a:t>
            </a:r>
            <a:r>
              <a:rPr lang="en-US" altLang="en-US" sz="1300" dirty="0"/>
              <a:t>Wingard et al. , 1992;  Syrjala et al. , 1998; Syrjala et al., 2008; Claessens et al., 2006</a:t>
            </a:r>
          </a:p>
          <a:p>
            <a:pPr>
              <a:lnSpc>
                <a:spcPct val="110000"/>
              </a:lnSpc>
              <a:spcBef>
                <a:spcPts val="1800"/>
              </a:spcBef>
            </a:pPr>
            <a:r>
              <a:rPr lang="en-US" altLang="en-US" sz="2600" dirty="0"/>
              <a:t>57% of men reported significant sexual issues </a:t>
            </a:r>
            <a:r>
              <a:rPr lang="en-US" altLang="en-US" sz="1000" dirty="0"/>
              <a:t>- </a:t>
            </a:r>
            <a:r>
              <a:rPr lang="en-US" altLang="en-US" sz="1300" dirty="0"/>
              <a:t>Gjærde, L. K., et al., 2023. </a:t>
            </a:r>
          </a:p>
          <a:p>
            <a:pPr>
              <a:lnSpc>
                <a:spcPct val="110000"/>
              </a:lnSpc>
              <a:spcBef>
                <a:spcPts val="1800"/>
              </a:spcBef>
            </a:pPr>
            <a:r>
              <a:rPr lang="en-US" altLang="en-US" sz="2600" dirty="0"/>
              <a:t>The large majority of men had abnormal hormone  levels, mostly elevated LH and/or FSH and 38% had decreased T levels </a:t>
            </a:r>
            <a:r>
              <a:rPr lang="en-US" altLang="en-US" sz="1800" dirty="0"/>
              <a:t>–</a:t>
            </a:r>
            <a:r>
              <a:rPr lang="en-US" altLang="en-US" sz="1300" dirty="0"/>
              <a:t>Schimmer et al., 2001.</a:t>
            </a:r>
          </a:p>
        </p:txBody>
      </p:sp>
      <p:pic>
        <p:nvPicPr>
          <p:cNvPr id="2" name="Picture 1">
            <a:extLst>
              <a:ext uri="{FF2B5EF4-FFF2-40B4-BE49-F238E27FC236}">
                <a16:creationId xmlns:a16="http://schemas.microsoft.com/office/drawing/2014/main" id="{836FD757-F699-0D46-CBC2-F9DDFA4FD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D9A4B36-3004-E948-2183-03E3D048DD1D}"/>
              </a:ext>
            </a:extLst>
          </p:cNvPr>
          <p:cNvSpPr>
            <a:spLocks noGrp="1"/>
          </p:cNvSpPr>
          <p:nvPr>
            <p:ph type="title"/>
          </p:nvPr>
        </p:nvSpPr>
        <p:spPr>
          <a:xfrm>
            <a:off x="595993" y="365125"/>
            <a:ext cx="11005457" cy="1325563"/>
          </a:xfrm>
        </p:spPr>
        <p:txBody>
          <a:bodyPr/>
          <a:lstStyle/>
          <a:p>
            <a:pPr eaLnBrk="1" hangingPunct="1"/>
            <a:r>
              <a:rPr lang="en-US" altLang="en-US" sz="3600" dirty="0">
                <a:solidFill>
                  <a:srgbClr val="C00000"/>
                </a:solidFill>
                <a:latin typeface="+mn-lt"/>
              </a:rPr>
              <a:t>Basic Causes and Effects</a:t>
            </a:r>
          </a:p>
        </p:txBody>
      </p:sp>
      <p:sp>
        <p:nvSpPr>
          <p:cNvPr id="9219" name="Content Placeholder 2">
            <a:extLst>
              <a:ext uri="{FF2B5EF4-FFF2-40B4-BE49-F238E27FC236}">
                <a16:creationId xmlns:a16="http://schemas.microsoft.com/office/drawing/2014/main" id="{BBB81A5B-BEC4-5981-F989-1718CD7AAC64}"/>
              </a:ext>
            </a:extLst>
          </p:cNvPr>
          <p:cNvSpPr>
            <a:spLocks noGrp="1"/>
          </p:cNvSpPr>
          <p:nvPr>
            <p:ph idx="1"/>
          </p:nvPr>
        </p:nvSpPr>
        <p:spPr>
          <a:xfrm>
            <a:off x="538842" y="1532164"/>
            <a:ext cx="11005457" cy="4195762"/>
          </a:xfrm>
        </p:spPr>
        <p:txBody>
          <a:bodyPr rtlCol="0">
            <a:noAutofit/>
          </a:bodyPr>
          <a:lstStyle/>
          <a:p>
            <a:pPr defTabSz="457207">
              <a:spcBef>
                <a:spcPts val="1200"/>
              </a:spcBef>
              <a:defRPr/>
            </a:pPr>
            <a:r>
              <a:rPr lang="en-US" altLang="en-US" sz="2400" dirty="0"/>
              <a:t>Any treatment that may cause changes in the blood (such as decreased blood cells) could impact genital arousal and sexual function (mostly erections in men). </a:t>
            </a:r>
          </a:p>
          <a:p>
            <a:pPr defTabSz="457207">
              <a:spcBef>
                <a:spcPts val="1200"/>
              </a:spcBef>
              <a:defRPr/>
            </a:pPr>
            <a:r>
              <a:rPr lang="en-US" altLang="en-US" sz="2400" dirty="0"/>
              <a:t>Chemotherapy and radiation can both impact sexual function and fertilit</a:t>
            </a:r>
            <a:r>
              <a:rPr lang="en-US" altLang="en-US" dirty="0"/>
              <a:t>y</a:t>
            </a:r>
            <a:r>
              <a:rPr lang="en-US" altLang="en-US" sz="2400" dirty="0"/>
              <a:t>	</a:t>
            </a:r>
          </a:p>
          <a:p>
            <a:pPr marL="800107" lvl="1" indent="-342900" defTabSz="457207">
              <a:spcBef>
                <a:spcPts val="1200"/>
              </a:spcBef>
              <a:defRPr/>
            </a:pPr>
            <a:r>
              <a:rPr lang="en-US" altLang="en-US" dirty="0"/>
              <a:t>Radiation therapy can impact blood flow leading to erection issues and nerves leading also to orgasm issues</a:t>
            </a:r>
          </a:p>
          <a:p>
            <a:pPr marL="800107" lvl="1" indent="-342900" defTabSz="457207">
              <a:spcBef>
                <a:spcPts val="1200"/>
              </a:spcBef>
              <a:defRPr/>
            </a:pPr>
            <a:r>
              <a:rPr lang="en-US" altLang="en-US" dirty="0"/>
              <a:t>Some chemotherapy may impact hormones (testosterone) &amp; damage nerves (alkylating agents)</a:t>
            </a:r>
          </a:p>
        </p:txBody>
      </p:sp>
      <p:pic>
        <p:nvPicPr>
          <p:cNvPr id="2" name="Picture 1">
            <a:extLst>
              <a:ext uri="{FF2B5EF4-FFF2-40B4-BE49-F238E27FC236}">
                <a16:creationId xmlns:a16="http://schemas.microsoft.com/office/drawing/2014/main" id="{D9C088B4-2A38-007C-0E47-868B511E4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C4208D1-05AD-8465-DADF-82C3AD1453D4}"/>
              </a:ext>
            </a:extLst>
          </p:cNvPr>
          <p:cNvSpPr>
            <a:spLocks noGrp="1" noChangeArrowheads="1"/>
          </p:cNvSpPr>
          <p:nvPr>
            <p:ph type="title"/>
          </p:nvPr>
        </p:nvSpPr>
        <p:spPr>
          <a:xfrm>
            <a:off x="604157" y="304800"/>
            <a:ext cx="11013622" cy="1143000"/>
          </a:xfrm>
        </p:spPr>
        <p:txBody>
          <a:bodyPr/>
          <a:lstStyle/>
          <a:p>
            <a:pPr eaLnBrk="1" hangingPunct="1"/>
            <a:r>
              <a:rPr lang="en-US" altLang="en-US" sz="3600" dirty="0">
                <a:solidFill>
                  <a:srgbClr val="C00000"/>
                </a:solidFill>
                <a:latin typeface="Arial" panose="020B0604020202020204" pitchFamily="34" charset="0"/>
                <a:cs typeface="Arial" panose="020B0604020202020204" pitchFamily="34" charset="0"/>
              </a:rPr>
              <a:t>Communication about Sex</a:t>
            </a:r>
          </a:p>
        </p:txBody>
      </p:sp>
      <p:sp>
        <p:nvSpPr>
          <p:cNvPr id="25603" name="Rectangle 3">
            <a:extLst>
              <a:ext uri="{FF2B5EF4-FFF2-40B4-BE49-F238E27FC236}">
                <a16:creationId xmlns:a16="http://schemas.microsoft.com/office/drawing/2014/main" id="{5D748B43-8A08-408A-7208-6485837A4C63}"/>
              </a:ext>
            </a:extLst>
          </p:cNvPr>
          <p:cNvSpPr>
            <a:spLocks noGrp="1" noChangeArrowheads="1"/>
          </p:cNvSpPr>
          <p:nvPr>
            <p:ph idx="1"/>
          </p:nvPr>
        </p:nvSpPr>
        <p:spPr>
          <a:xfrm>
            <a:off x="604156" y="1676400"/>
            <a:ext cx="11013621" cy="4572000"/>
          </a:xfrm>
        </p:spPr>
        <p:txBody>
          <a:bodyPr rtlCol="0">
            <a:normAutofit/>
          </a:bodyPr>
          <a:lstStyle/>
          <a:p>
            <a:pPr defTabSz="457207">
              <a:spcBef>
                <a:spcPts val="3000"/>
              </a:spcBef>
              <a:defRPr/>
            </a:pPr>
            <a:r>
              <a:rPr lang="en-US" dirty="0"/>
              <a:t>Even though sex is everywhere in our culture, we don’t really talk about sex.</a:t>
            </a:r>
          </a:p>
          <a:p>
            <a:pPr defTabSz="457207">
              <a:spcBef>
                <a:spcPts val="3000"/>
              </a:spcBef>
              <a:defRPr/>
            </a:pPr>
            <a:r>
              <a:rPr lang="en-US" dirty="0"/>
              <a:t>Plan when and where you will talk about it with a partner.</a:t>
            </a:r>
          </a:p>
          <a:p>
            <a:pPr defTabSz="457207">
              <a:spcBef>
                <a:spcPts val="3000"/>
              </a:spcBef>
              <a:defRPr/>
            </a:pPr>
            <a:r>
              <a:rPr lang="en-US" dirty="0"/>
              <a:t>Lack of communication causes misperception of what partners want sexually.</a:t>
            </a:r>
          </a:p>
          <a:p>
            <a:pPr marL="342906" indent="-342906" defTabSz="457207">
              <a:buClr>
                <a:schemeClr val="bg2">
                  <a:lumMod val="40000"/>
                  <a:lumOff val="60000"/>
                </a:schemeClr>
              </a:buClr>
              <a:buFont typeface="Wingdings 3" charset="2"/>
              <a:buChar char=""/>
              <a:defRPr/>
            </a:pPr>
            <a:endParaRPr lang="en-US" sz="2400" dirty="0"/>
          </a:p>
        </p:txBody>
      </p:sp>
      <p:pic>
        <p:nvPicPr>
          <p:cNvPr id="2" name="Picture 1">
            <a:extLst>
              <a:ext uri="{FF2B5EF4-FFF2-40B4-BE49-F238E27FC236}">
                <a16:creationId xmlns:a16="http://schemas.microsoft.com/office/drawing/2014/main" id="{606C2753-2EA9-A4CE-6A91-3BABA85C8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16EBFD-F348-D090-34AF-FC800B3B3FB0}"/>
              </a:ext>
            </a:extLst>
          </p:cNvPr>
          <p:cNvSpPr>
            <a:spLocks noGrp="1" noChangeArrowheads="1"/>
          </p:cNvSpPr>
          <p:nvPr>
            <p:ph type="title"/>
          </p:nvPr>
        </p:nvSpPr>
        <p:spPr>
          <a:xfrm>
            <a:off x="579664" y="228600"/>
            <a:ext cx="11021786" cy="1143000"/>
          </a:xfrm>
        </p:spPr>
        <p:txBody>
          <a:bodyPr/>
          <a:lstStyle/>
          <a:p>
            <a:pPr eaLnBrk="1" hangingPunct="1"/>
            <a:r>
              <a:rPr lang="en-US" altLang="en-US" sz="3600" dirty="0">
                <a:solidFill>
                  <a:srgbClr val="C00000"/>
                </a:solidFill>
                <a:latin typeface="+mn-lt"/>
              </a:rPr>
              <a:t>Obstacles to Communication</a:t>
            </a:r>
          </a:p>
        </p:txBody>
      </p:sp>
      <p:sp>
        <p:nvSpPr>
          <p:cNvPr id="25603" name="Rectangle 3">
            <a:extLst>
              <a:ext uri="{FF2B5EF4-FFF2-40B4-BE49-F238E27FC236}">
                <a16:creationId xmlns:a16="http://schemas.microsoft.com/office/drawing/2014/main" id="{AFCD533A-C983-2C5B-8B2B-9815A3B11A93}"/>
              </a:ext>
            </a:extLst>
          </p:cNvPr>
          <p:cNvSpPr>
            <a:spLocks noGrp="1" noChangeArrowheads="1"/>
          </p:cNvSpPr>
          <p:nvPr>
            <p:ph idx="1"/>
          </p:nvPr>
        </p:nvSpPr>
        <p:spPr>
          <a:xfrm>
            <a:off x="579664" y="1600200"/>
            <a:ext cx="11021786" cy="4572000"/>
          </a:xfrm>
        </p:spPr>
        <p:txBody>
          <a:bodyPr rtlCol="0">
            <a:normAutofit/>
          </a:bodyPr>
          <a:lstStyle/>
          <a:p>
            <a:pPr defTabSz="457207">
              <a:lnSpc>
                <a:spcPct val="100000"/>
              </a:lnSpc>
              <a:spcBef>
                <a:spcPts val="1200"/>
              </a:spcBef>
              <a:defRPr/>
            </a:pPr>
            <a:r>
              <a:rPr lang="en-US" dirty="0"/>
              <a:t>Fear of not being able to perform well</a:t>
            </a:r>
          </a:p>
          <a:p>
            <a:pPr defTabSz="457207">
              <a:lnSpc>
                <a:spcPct val="100000"/>
              </a:lnSpc>
              <a:spcBef>
                <a:spcPts val="1200"/>
              </a:spcBef>
              <a:defRPr/>
            </a:pPr>
            <a:r>
              <a:rPr lang="en-US" dirty="0"/>
              <a:t>Lack of comfort talking about sex historically, making it more difficult to start now</a:t>
            </a:r>
          </a:p>
          <a:p>
            <a:pPr marL="800107" lvl="1" indent="-342900" defTabSz="457207">
              <a:lnSpc>
                <a:spcPct val="100000"/>
              </a:lnSpc>
              <a:spcBef>
                <a:spcPts val="1200"/>
              </a:spcBef>
              <a:defRPr/>
            </a:pPr>
            <a:r>
              <a:rPr lang="en-US" dirty="0"/>
              <a:t>More you do it, easier it gets</a:t>
            </a:r>
          </a:p>
          <a:p>
            <a:pPr marL="800107" lvl="1" indent="-342900" defTabSz="457207">
              <a:lnSpc>
                <a:spcPct val="100000"/>
              </a:lnSpc>
              <a:spcBef>
                <a:spcPts val="1200"/>
              </a:spcBef>
              <a:defRPr/>
            </a:pPr>
            <a:r>
              <a:rPr lang="en-US" dirty="0"/>
              <a:t>Professional help available if you get stuck</a:t>
            </a:r>
          </a:p>
          <a:p>
            <a:pPr marL="342906" indent="-342906" defTabSz="457207">
              <a:lnSpc>
                <a:spcPct val="150000"/>
              </a:lnSpc>
              <a:buClr>
                <a:schemeClr val="bg2">
                  <a:lumMod val="40000"/>
                  <a:lumOff val="60000"/>
                </a:schemeClr>
              </a:buClr>
              <a:buFont typeface="Wingdings 3" charset="2"/>
              <a:buChar char=""/>
              <a:defRPr/>
            </a:pPr>
            <a:endParaRPr lang="en-US" sz="2400" dirty="0"/>
          </a:p>
        </p:txBody>
      </p:sp>
      <p:pic>
        <p:nvPicPr>
          <p:cNvPr id="2" name="Picture 1">
            <a:extLst>
              <a:ext uri="{FF2B5EF4-FFF2-40B4-BE49-F238E27FC236}">
                <a16:creationId xmlns:a16="http://schemas.microsoft.com/office/drawing/2014/main" id="{5BAC957E-D4B1-4845-BB2D-6C723B892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D1EE4CD-227D-F7AB-2D2E-7AB2F22C44CE}"/>
              </a:ext>
            </a:extLst>
          </p:cNvPr>
          <p:cNvSpPr>
            <a:spLocks noGrp="1" noChangeArrowheads="1"/>
          </p:cNvSpPr>
          <p:nvPr>
            <p:ph type="title"/>
          </p:nvPr>
        </p:nvSpPr>
        <p:spPr>
          <a:xfrm>
            <a:off x="579664" y="144690"/>
            <a:ext cx="10774136" cy="1325563"/>
          </a:xfrm>
        </p:spPr>
        <p:txBody>
          <a:bodyPr/>
          <a:lstStyle/>
          <a:p>
            <a:pPr eaLnBrk="1" hangingPunct="1"/>
            <a:r>
              <a:rPr lang="en-US" altLang="en-US" sz="3600" dirty="0">
                <a:solidFill>
                  <a:srgbClr val="C00000"/>
                </a:solidFill>
                <a:latin typeface="+mn-lt"/>
              </a:rPr>
              <a:t>Therapies</a:t>
            </a:r>
          </a:p>
        </p:txBody>
      </p:sp>
      <p:sp>
        <p:nvSpPr>
          <p:cNvPr id="21507" name="Rectangle 3">
            <a:extLst>
              <a:ext uri="{FF2B5EF4-FFF2-40B4-BE49-F238E27FC236}">
                <a16:creationId xmlns:a16="http://schemas.microsoft.com/office/drawing/2014/main" id="{9E9173F8-3BAB-DA77-4582-998D87377BC7}"/>
              </a:ext>
            </a:extLst>
          </p:cNvPr>
          <p:cNvSpPr>
            <a:spLocks noGrp="1" noChangeArrowheads="1"/>
          </p:cNvSpPr>
          <p:nvPr>
            <p:ph idx="1"/>
          </p:nvPr>
        </p:nvSpPr>
        <p:spPr>
          <a:xfrm>
            <a:off x="579664" y="1184162"/>
            <a:ext cx="11032672" cy="4979874"/>
          </a:xfrm>
        </p:spPr>
        <p:txBody>
          <a:bodyPr rtlCol="0">
            <a:normAutofit fontScale="92500" lnSpcReduction="10000"/>
          </a:bodyPr>
          <a:lstStyle/>
          <a:p>
            <a:pPr defTabSz="457207">
              <a:lnSpc>
                <a:spcPct val="150000"/>
              </a:lnSpc>
              <a:spcBef>
                <a:spcPts val="600"/>
              </a:spcBef>
              <a:defRPr/>
            </a:pPr>
            <a:r>
              <a:rPr lang="en-US" sz="3000" dirty="0"/>
              <a:t>Counseling/Behavioral Therapy</a:t>
            </a:r>
          </a:p>
          <a:p>
            <a:pPr defTabSz="457207">
              <a:lnSpc>
                <a:spcPct val="150000"/>
              </a:lnSpc>
              <a:spcBef>
                <a:spcPts val="600"/>
              </a:spcBef>
              <a:defRPr/>
            </a:pPr>
            <a:r>
              <a:rPr lang="en-US" sz="3000" dirty="0"/>
              <a:t>Maximizing health with diet and exercise</a:t>
            </a:r>
          </a:p>
          <a:p>
            <a:pPr defTabSz="457207">
              <a:lnSpc>
                <a:spcPct val="150000"/>
              </a:lnSpc>
              <a:spcBef>
                <a:spcPts val="600"/>
              </a:spcBef>
              <a:defRPr/>
            </a:pPr>
            <a:r>
              <a:rPr lang="en-US" sz="3000" dirty="0"/>
              <a:t>Hormonal -Testosterone</a:t>
            </a:r>
          </a:p>
          <a:p>
            <a:pPr defTabSz="457207">
              <a:lnSpc>
                <a:spcPct val="150000"/>
              </a:lnSpc>
              <a:spcBef>
                <a:spcPts val="600"/>
              </a:spcBef>
              <a:defRPr/>
            </a:pPr>
            <a:r>
              <a:rPr lang="en-US" sz="3000" dirty="0"/>
              <a:t>Vacuum Devices</a:t>
            </a:r>
          </a:p>
          <a:p>
            <a:pPr defTabSz="457207">
              <a:lnSpc>
                <a:spcPct val="150000"/>
              </a:lnSpc>
              <a:spcBef>
                <a:spcPts val="600"/>
              </a:spcBef>
              <a:defRPr/>
            </a:pPr>
            <a:r>
              <a:rPr lang="en-US" sz="3000" dirty="0"/>
              <a:t>Pharmacological Agents</a:t>
            </a:r>
          </a:p>
          <a:p>
            <a:pPr defTabSz="457207">
              <a:lnSpc>
                <a:spcPct val="150000"/>
              </a:lnSpc>
              <a:spcBef>
                <a:spcPts val="600"/>
              </a:spcBef>
              <a:defRPr/>
            </a:pPr>
            <a:r>
              <a:rPr lang="en-US" sz="3000" dirty="0"/>
              <a:t>Surgery</a:t>
            </a:r>
          </a:p>
          <a:p>
            <a:pPr defTabSz="457207">
              <a:lnSpc>
                <a:spcPct val="150000"/>
              </a:lnSpc>
              <a:spcBef>
                <a:spcPts val="600"/>
              </a:spcBef>
              <a:defRPr/>
            </a:pPr>
            <a:r>
              <a:rPr lang="en-US" sz="3000" dirty="0"/>
              <a:t>Herbs- most don’t work and some are dangerous</a:t>
            </a:r>
          </a:p>
          <a:p>
            <a:pPr marL="342906" indent="-342906" defTabSz="457207">
              <a:buClr>
                <a:schemeClr val="bg2">
                  <a:lumMod val="40000"/>
                  <a:lumOff val="60000"/>
                </a:schemeClr>
              </a:buClr>
              <a:buFont typeface="Wingdings 3" charset="2"/>
              <a:buChar char=""/>
              <a:defRPr/>
            </a:pPr>
            <a:endParaRPr lang="en-US" dirty="0">
              <a:cs typeface="+mn-cs"/>
            </a:endParaRPr>
          </a:p>
        </p:txBody>
      </p:sp>
      <p:pic>
        <p:nvPicPr>
          <p:cNvPr id="2" name="Picture 1">
            <a:extLst>
              <a:ext uri="{FF2B5EF4-FFF2-40B4-BE49-F238E27FC236}">
                <a16:creationId xmlns:a16="http://schemas.microsoft.com/office/drawing/2014/main" id="{3BE5F70C-1BC9-73BB-009E-122505A26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7" y="6082752"/>
            <a:ext cx="11394413" cy="572358"/>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507594-cc91-4bea-8079-dc8a19163596">
      <Terms xmlns="http://schemas.microsoft.com/office/infopath/2007/PartnerControls"/>
    </lcf76f155ced4ddcb4097134ff3c332f>
    <TaxCatchAll xmlns="24ee9510-c874-4b93-9d5d-630356b4e0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D6E020B43AF648BA436C89D01EB528" ma:contentTypeVersion="14" ma:contentTypeDescription="Create a new document." ma:contentTypeScope="" ma:versionID="e7eb99775dae1ac6d93693f1ec5b7df8">
  <xsd:schema xmlns:xsd="http://www.w3.org/2001/XMLSchema" xmlns:xs="http://www.w3.org/2001/XMLSchema" xmlns:p="http://schemas.microsoft.com/office/2006/metadata/properties" xmlns:ns2="36507594-cc91-4bea-8079-dc8a19163596" xmlns:ns3="24ee9510-c874-4b93-9d5d-630356b4e0f9" targetNamespace="http://schemas.microsoft.com/office/2006/metadata/properties" ma:root="true" ma:fieldsID="3d109b7f197d06011260a1003b9770a3" ns2:_="" ns3:_="">
    <xsd:import namespace="36507594-cc91-4bea-8079-dc8a19163596"/>
    <xsd:import namespace="24ee9510-c874-4b93-9d5d-630356b4e0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07594-cc91-4bea-8079-dc8a191635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14596ec-7419-49f0-b422-05cd4fab3e6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ee9510-c874-4b93-9d5d-630356b4e0f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a684698-35b8-4e8f-955a-d72f1737e947}" ma:internalName="TaxCatchAll" ma:showField="CatchAllData" ma:web="24ee9510-c874-4b93-9d5d-630356b4e0f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D9397C-4EF6-4CA6-B99A-255C70904409}">
  <ds:schemaRefs>
    <ds:schemaRef ds:uri="36507594-cc91-4bea-8079-dc8a19163596"/>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4ee9510-c874-4b93-9d5d-630356b4e0f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879CFAA-9828-4A17-8808-8B39B17616AB}">
  <ds:schemaRefs>
    <ds:schemaRef ds:uri="http://schemas.microsoft.com/sharepoint/v3/contenttype/forms"/>
  </ds:schemaRefs>
</ds:datastoreItem>
</file>

<file path=customXml/itemProps3.xml><?xml version="1.0" encoding="utf-8"?>
<ds:datastoreItem xmlns:ds="http://schemas.openxmlformats.org/officeDocument/2006/customXml" ds:itemID="{ECE438F6-6847-42F4-A0B8-AB35CF67D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07594-cc91-4bea-8079-dc8a19163596"/>
    <ds:schemaRef ds:uri="24ee9510-c874-4b93-9d5d-630356b4e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2082</Words>
  <Application>Microsoft Office PowerPoint</Application>
  <PresentationFormat>Widescreen</PresentationFormat>
  <Paragraphs>217</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Sexual Health after Transplant: Men    </vt:lpstr>
      <vt:lpstr>Sexual Response Cycle</vt:lpstr>
      <vt:lpstr>Genital Arousal</vt:lpstr>
      <vt:lpstr>Male Sexual Dysfunction</vt:lpstr>
      <vt:lpstr>Sexual Dysfunction after Transplant</vt:lpstr>
      <vt:lpstr>Basic Causes and Effects</vt:lpstr>
      <vt:lpstr>Communication about Sex</vt:lpstr>
      <vt:lpstr>Obstacles to Communication</vt:lpstr>
      <vt:lpstr>Therapies</vt:lpstr>
      <vt:lpstr>Seeking Care</vt:lpstr>
      <vt:lpstr>Seeking Care cont’d</vt:lpstr>
      <vt:lpstr>Fertility</vt:lpstr>
      <vt:lpstr>Desire</vt:lpstr>
      <vt:lpstr>Hypogonadism</vt:lpstr>
      <vt:lpstr>Hypogonadism cont’d</vt:lpstr>
      <vt:lpstr>Testosterone Not Recommended</vt:lpstr>
      <vt:lpstr>Hypogonadism Replacement Treatment in Men</vt:lpstr>
      <vt:lpstr>Reclaiming Desire: Non-Hormonal Approaches</vt:lpstr>
      <vt:lpstr>A Different Way of Thinking about Intimacy and Sex</vt:lpstr>
      <vt:lpstr>Erectile Dysfunction Treatment: Vacuum Constriction Device (VCD) </vt:lpstr>
      <vt:lpstr>Erectile Dysfunction Treatment: Pills</vt:lpstr>
      <vt:lpstr>Treatment: MUSE®</vt:lpstr>
      <vt:lpstr>Erectile Dysfunction Treatment: Injections</vt:lpstr>
      <vt:lpstr>Surgery</vt:lpstr>
      <vt:lpstr>Ejaculation/Orgasm Problems</vt:lpstr>
      <vt:lpstr>Key Points</vt:lpstr>
      <vt:lpstr>Resources for Patients</vt:lpstr>
      <vt:lpstr>Questions? </vt:lpstr>
      <vt:lpstr>Let Us Know How We Can Help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Template</dc:title>
  <dc:creator>Susan Stewart</dc:creator>
  <cp:lastModifiedBy>Lynne Spina</cp:lastModifiedBy>
  <cp:revision>3</cp:revision>
  <dcterms:created xsi:type="dcterms:W3CDTF">2023-01-13T15:08:07Z</dcterms:created>
  <dcterms:modified xsi:type="dcterms:W3CDTF">2024-04-12T21:11:36Z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0x01010082D6E020B43AF648BA436C89D01EB528</vt:lpwstr>
  </property>
  <property fmtid="{D5CDD505-2E9C-101B-9397-08002B2CF9AE}" pid="3" name="MediaServiceImageTags">
    <vt:lpwstr/>
  </property>
</Properties>
</file>